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handoutMasterIdLst>
    <p:handoutMasterId r:id="rId53"/>
  </p:handoutMasterIdLst>
  <p:sldIdLst>
    <p:sldId id="327" r:id="rId2"/>
    <p:sldId id="330" r:id="rId3"/>
    <p:sldId id="331" r:id="rId4"/>
    <p:sldId id="333" r:id="rId5"/>
    <p:sldId id="332" r:id="rId6"/>
    <p:sldId id="298" r:id="rId7"/>
    <p:sldId id="262" r:id="rId8"/>
    <p:sldId id="263" r:id="rId9"/>
    <p:sldId id="299" r:id="rId10"/>
    <p:sldId id="302" r:id="rId11"/>
    <p:sldId id="264" r:id="rId12"/>
    <p:sldId id="266" r:id="rId13"/>
    <p:sldId id="265" r:id="rId14"/>
    <p:sldId id="276" r:id="rId15"/>
    <p:sldId id="303" r:id="rId16"/>
    <p:sldId id="293" r:id="rId17"/>
    <p:sldId id="277" r:id="rId18"/>
    <p:sldId id="334" r:id="rId19"/>
    <p:sldId id="336" r:id="rId20"/>
    <p:sldId id="335"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21" r:id="rId42"/>
    <p:sldId id="322" r:id="rId43"/>
    <p:sldId id="323" r:id="rId44"/>
    <p:sldId id="324" r:id="rId45"/>
    <p:sldId id="288" r:id="rId46"/>
    <p:sldId id="289" r:id="rId47"/>
    <p:sldId id="320" r:id="rId48"/>
    <p:sldId id="274" r:id="rId49"/>
    <p:sldId id="337"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8091B-EFAB-B23F-650E-0BEE70AEB92C}" v="131" dt="2024-10-22T08:28:53.102"/>
    <p1510:client id="{D539FAA4-AADA-D5F3-8960-3B609296421B}" v="664" dt="2024-10-21T11:37:23.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9" d="100"/>
          <a:sy n="69" d="100"/>
        </p:scale>
        <p:origin x="150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97527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25311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1037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Hari-Jeon/Data-Science-and-Machine-Learning-Capstone-Project/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Hari-Jeon/Data-Science-and-Machine-Learning-Capstone-Project/blob/main/edadataviz.ipynb" TargetMode="External"/><Relationship Id="rId4" Type="http://schemas.openxmlformats.org/officeDocument/2006/relationships/hyperlink" Target="https://github.com/Hari-Jeon/Data-Science-and-Machine-Learning-Capstone-Project/blob/main/labs-jupyter-spacex-data%20wrangling_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build_dashboard_application_with_plotly_dash.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ri-Jeon/Data-Science-and-Machine-Learning-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Hari Jeon</a:t>
            </a:r>
          </a:p>
          <a:p>
            <a:r>
              <a:rPr lang="en-US" dirty="0">
                <a:solidFill>
                  <a:schemeClr val="bg2"/>
                </a:solidFill>
                <a:latin typeface="Abadi"/>
                <a:ea typeface="SF Pro" pitchFamily="2" charset="0"/>
                <a:cs typeface="SF Pro" pitchFamily="2" charset="0"/>
              </a:rPr>
              <a:t>26/09/2024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a:extLst>
              <a:ext uri="{FF2B5EF4-FFF2-40B4-BE49-F238E27FC236}">
                <a16:creationId xmlns:a16="http://schemas.microsoft.com/office/drawing/2014/main" id="{64161748-D447-D315-8024-8850086637D1}"/>
              </a:ext>
            </a:extLst>
          </p:cNvPr>
          <p:cNvPicPr>
            <a:picLocks noChangeAspect="1"/>
          </p:cNvPicPr>
          <p:nvPr/>
        </p:nvPicPr>
        <p:blipFill>
          <a:blip r:embed="rId3"/>
          <a:stretch>
            <a:fillRect/>
          </a:stretch>
        </p:blipFill>
        <p:spPr>
          <a:xfrm>
            <a:off x="772026" y="1578673"/>
            <a:ext cx="10497553" cy="1595128"/>
          </a:xfrm>
          <a:prstGeom prst="rect">
            <a:avLst/>
          </a:prstGeom>
        </p:spPr>
      </p:pic>
      <p:sp>
        <p:nvSpPr>
          <p:cNvPr id="7" name="CuadroTexto 6">
            <a:extLst>
              <a:ext uri="{FF2B5EF4-FFF2-40B4-BE49-F238E27FC236}">
                <a16:creationId xmlns:a16="http://schemas.microsoft.com/office/drawing/2014/main" id="{967D514E-D478-CC6D-8C77-CB254A35458A}"/>
              </a:ext>
            </a:extLst>
          </p:cNvPr>
          <p:cNvSpPr txBox="1"/>
          <p:nvPr/>
        </p:nvSpPr>
        <p:spPr>
          <a:xfrm>
            <a:off x="774032" y="3431005"/>
            <a:ext cx="1049354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100" dirty="0">
                <a:ea typeface="+mn-lt"/>
                <a:cs typeface="+mn-lt"/>
                <a:hlinkClick r:id="rId4"/>
              </a:rPr>
              <a:t>Data-Science-and-Machine-Learning-Capstone-Project/jupyter-labs-webscraping.ipynb at main · Hari-Jeon/Data-Science-and-Machine-Learning-Capstone-Project (github.com)</a:t>
            </a:r>
            <a:endParaRPr lang="es-ES" sz="1100" dirty="0">
              <a:ea typeface="+mn-lt"/>
              <a:cs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3249361"/>
            <a:ext cx="10519705" cy="400971"/>
          </a:xfrm>
          <a:prstGeom prst="rect">
            <a:avLst/>
          </a:prstGeom>
        </p:spPr>
        <p:txBody>
          <a:bodyPr lIns="91440" tIns="45720" rIns="91440" bIns="45720" anchor="t"/>
          <a:lstStyle/>
          <a:p>
            <a:r>
              <a:rPr lang="en-US" sz="1100" dirty="0">
                <a:ea typeface="+mn-lt"/>
                <a:cs typeface="+mn-lt"/>
                <a:hlinkClick r:id="rId3"/>
              </a:rPr>
              <a:t>Data-Science-and-Machine-Learning-Capstone-Project/jupyter-labs-spacex-data-collection-api.ipynb at main · Hari-Jeon/Data-Science-and-Machine-Learning-Capstone-Project (github.com)</a:t>
            </a:r>
            <a:endParaRPr lang="en-US" sz="1100" dirty="0">
              <a:ea typeface="+mn-lt"/>
              <a:cs typeface="+mn-lt"/>
            </a:endParaRPr>
          </a:p>
          <a:p>
            <a:r>
              <a:rPr lang="en-US" sz="1100" dirty="0">
                <a:ea typeface="+mn-lt"/>
                <a:cs typeface="+mn-lt"/>
                <a:hlinkClick r:id="rId4"/>
              </a:rPr>
              <a:t>Data-Science-and-Machine-Learning-Capstone-Project/labs-jupyter-spacex-data wrangling_jupyterlite.ipynb at main · Hari-Jeon/Data-Science-and-Machine-Learning-Capstone-Project (github.com)</a:t>
            </a:r>
            <a:endParaRPr lang="en-US" sz="1100">
              <a:cs typeface="Calibri"/>
            </a:endParaRPr>
          </a:p>
          <a:p>
            <a:r>
              <a:rPr lang="en-US" sz="1100" dirty="0">
                <a:ea typeface="+mn-lt"/>
                <a:cs typeface="+mn-lt"/>
                <a:hlinkClick r:id="rId5"/>
              </a:rPr>
              <a:t>Data-Science-and-Machine-Learning-Capstone-Project/edadataviz.ipynb at main · Hari-Jeon/Data-Science-and-Machine-Learning-Capstone-Project (github.com)</a:t>
            </a:r>
            <a:endParaRPr lang="en-US" sz="1100" dirty="0">
              <a:cs typeface="Calibri"/>
            </a:endParaRPr>
          </a:p>
          <a:p>
            <a:endParaRPr lang="en-US" sz="1100" dirty="0">
              <a:cs typeface="Calibri"/>
            </a:endParaRPr>
          </a:p>
          <a:p>
            <a:endParaRPr lang="en-US">
              <a:cs typeface="Calibri"/>
            </a:endParaRPr>
          </a:p>
          <a:p>
            <a:endParaRPr lang="en-US">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descr="Diagrama&#10;&#10;Descripción generada automáticamente">
            <a:extLst>
              <a:ext uri="{FF2B5EF4-FFF2-40B4-BE49-F238E27FC236}">
                <a16:creationId xmlns:a16="http://schemas.microsoft.com/office/drawing/2014/main" id="{B40EC626-3583-579D-8277-4DAEACD723A6}"/>
              </a:ext>
            </a:extLst>
          </p:cNvPr>
          <p:cNvPicPr>
            <a:picLocks noChangeAspect="1"/>
          </p:cNvPicPr>
          <p:nvPr/>
        </p:nvPicPr>
        <p:blipFill>
          <a:blip r:embed="rId6"/>
          <a:stretch>
            <a:fillRect/>
          </a:stretch>
        </p:blipFill>
        <p:spPr>
          <a:xfrm>
            <a:off x="767264" y="1529013"/>
            <a:ext cx="10527131" cy="14939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514810"/>
            <a:ext cx="10517615" cy="4712284"/>
          </a:xfrm>
          <a:prstGeom prst="rect">
            <a:avLst/>
          </a:prstGeom>
        </p:spPr>
        <p:txBody>
          <a:bodyPr lIns="91440" tIns="45720" rIns="91440" bIns="45720" anchor="t"/>
          <a:lstStyle/>
          <a:p>
            <a:r>
              <a:rPr lang="en-US" sz="1000" b="1" dirty="0">
                <a:solidFill>
                  <a:schemeClr val="accent3">
                    <a:lumMod val="25000"/>
                  </a:schemeClr>
                </a:solidFill>
                <a:latin typeface="Abadi"/>
                <a:ea typeface="+mn-lt"/>
                <a:cs typeface="+mn-lt"/>
              </a:rPr>
              <a:t>Scatter Plot:</a:t>
            </a:r>
            <a:endParaRPr lang="es-E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Flight Number vs. Launch Site: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Used to analyze the distribution of flights across different launch sites and to detect any patterns in launch frequency or success rates by site.</a:t>
            </a:r>
            <a:endParaRPr lang="en-US" sz="1000">
              <a:solidFill>
                <a:schemeClr val="accent3">
                  <a:lumMod val="25000"/>
                </a:schemeClr>
              </a:solidFill>
              <a:latin typeface="Abadi"/>
              <a:cs typeface="Calibr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Payload vs. Launch Site: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Visualized to understand the variation in payload mass across different launch sites. This helps in identifying if certain sites are associated with higher payloads.</a:t>
            </a:r>
          </a:p>
          <a:p>
            <a:r>
              <a:rPr lang="en-US" sz="1000" b="1" dirty="0">
                <a:solidFill>
                  <a:schemeClr val="accent3">
                    <a:lumMod val="25000"/>
                  </a:schemeClr>
                </a:solidFill>
                <a:latin typeface="Abadi"/>
                <a:ea typeface="+mn-lt"/>
                <a:cs typeface="+mn-lt"/>
              </a:rPr>
              <a:t>Bar Chart:</a:t>
            </a:r>
            <a:endParaRPr lang="en-US" sz="1000">
              <a:solidFill>
                <a:schemeClr val="accent3">
                  <a:lumMod val="25000"/>
                </a:schemeClr>
              </a:solidFill>
              <a:latin typeface="Abadi"/>
              <a:cs typeface="Calibr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Success Rate vs. Orbit Type: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Used to compare the success rates of different orbit types. This helps in determining which orbits are more likely to have successful missions and can guide decisions regarding future launches.</a:t>
            </a:r>
            <a:endParaRPr lang="en-US" sz="1000">
              <a:solidFill>
                <a:schemeClr val="accent3">
                  <a:lumMod val="25000"/>
                </a:schemeClr>
              </a:solidFill>
              <a:latin typeface="Abadi"/>
              <a:cs typeface="Calibri"/>
            </a:endParaRPr>
          </a:p>
          <a:p>
            <a:r>
              <a:rPr lang="en-US" sz="1000" b="1" dirty="0">
                <a:solidFill>
                  <a:schemeClr val="accent3">
                    <a:lumMod val="25000"/>
                  </a:schemeClr>
                </a:solidFill>
                <a:latin typeface="Abadi"/>
                <a:ea typeface="+mn-lt"/>
                <a:cs typeface="+mn-lt"/>
              </a:rPr>
              <a:t>Line Chart:</a:t>
            </a:r>
            <a:endParaRPr lang="en-US" sz="1000">
              <a:solidFill>
                <a:schemeClr val="accent3">
                  <a:lumMod val="25000"/>
                </a:schemeClr>
              </a:solidFill>
              <a:latin typeface="Abadi"/>
              <a:cs typeface="Calibr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Yearly Average Success Rate: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Plotted to track the success rate trend over the years. This chart is crucial to observe the overall improvement or decline in launch success over time, reflecting technological advancements or challenges.</a:t>
            </a:r>
            <a:endParaRPr lang="en-US" sz="1000">
              <a:solidFill>
                <a:schemeClr val="accent3">
                  <a:lumMod val="25000"/>
                </a:schemeClr>
              </a:solidFill>
              <a:latin typeface="Abadi"/>
              <a:cs typeface="Calibri"/>
            </a:endParaRPr>
          </a:p>
          <a:p>
            <a:r>
              <a:rPr lang="en-US" sz="1000" b="1" dirty="0">
                <a:solidFill>
                  <a:schemeClr val="accent3">
                    <a:lumMod val="25000"/>
                  </a:schemeClr>
                </a:solidFill>
                <a:latin typeface="Abadi"/>
                <a:ea typeface="+mn-lt"/>
                <a:cs typeface="+mn-lt"/>
              </a:rPr>
              <a:t>Scatter Plot:</a:t>
            </a:r>
            <a:endParaRPr lang="en-US" sz="1000">
              <a:solidFill>
                <a:schemeClr val="accent3">
                  <a:lumMod val="25000"/>
                </a:schemeClr>
              </a:solidFill>
              <a:latin typeface="Abadi"/>
              <a:cs typeface="Calibr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Flight Number vs. Orbit Type: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Plotted to identify trends in flight numbers for different orbit types, providing insights into how often each orbit type is targeted in missions and how they impact success rates.</a:t>
            </a:r>
            <a:endParaRPr lang="en-US" sz="1000">
              <a:solidFill>
                <a:schemeClr val="accent3">
                  <a:lumMod val="25000"/>
                </a:schemeClr>
              </a:solidFill>
              <a:latin typeface="Abadi"/>
              <a:cs typeface="Calibr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Payload vs. Orbit Type: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Used to analyze how payload mass relates to different orbit types, helping to evaluate the success or failure of launches based on payload and orbit combinations.</a:t>
            </a:r>
            <a:endParaRPr lang="en-US" sz="1000">
              <a:solidFill>
                <a:schemeClr val="accent3">
                  <a:lumMod val="25000"/>
                </a:schemeClr>
              </a:solidFill>
              <a:latin typeface="Abadi"/>
              <a:cs typeface="Calibri"/>
            </a:endParaRPr>
          </a:p>
          <a:p>
            <a:pPr>
              <a:lnSpc>
                <a:spcPct val="100000"/>
              </a:lnSpc>
              <a:spcBef>
                <a:spcPts val="1400"/>
              </a:spcBef>
            </a:pPr>
            <a:r>
              <a:rPr lang="en-US" sz="1100" dirty="0">
                <a:solidFill>
                  <a:srgbClr val="0B49CB"/>
                </a:solidFill>
                <a:ea typeface="+mn-lt"/>
                <a:cs typeface="+mn-lt"/>
                <a:hlinkClick r:id="rId3">
                  <a:extLst>
                    <a:ext uri="{A12FA001-AC4F-418D-AE19-62706E023703}">
                      <ahyp:hlinkClr xmlns:ahyp="http://schemas.microsoft.com/office/drawing/2018/hyperlinkcolor" val="tx"/>
                    </a:ext>
                  </a:extLst>
                </a:hlinkClick>
              </a:rPr>
              <a:t>Data-Science-and-Machine-Learning-Capstone-Project/edadataviz.ipynb at main · Hari-Jeon/Data-Science-and-Machine-Learning-Capstone-Project (github.com)</a:t>
            </a:r>
            <a:endParaRPr lang="en-US" sz="1100">
              <a:solidFill>
                <a:srgbClr val="0B49CB"/>
              </a:solidFill>
              <a:cs typeface="Calibri"/>
            </a:endParaRPr>
          </a:p>
          <a:p>
            <a:endParaRPr lang="en-US" sz="1000" dirty="0">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0" y="1355391"/>
            <a:ext cx="10517615" cy="4591969"/>
          </a:xfrm>
          <a:prstGeom prst="rect">
            <a:avLst/>
          </a:prstGeom>
        </p:spPr>
        <p:txBody>
          <a:bodyPr lIns="91440" tIns="45720" rIns="91440" bIns="45720" anchor="t"/>
          <a:lstStyle/>
          <a:p>
            <a:r>
              <a:rPr lang="en-US" sz="1000" b="1" dirty="0">
                <a:solidFill>
                  <a:schemeClr val="accent3">
                    <a:lumMod val="25000"/>
                  </a:schemeClr>
                </a:solidFill>
                <a:latin typeface="Abadi"/>
                <a:ea typeface="+mn-lt"/>
                <a:cs typeface="+mn-lt"/>
              </a:rPr>
              <a:t>Find all unique launch sites:</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retrieve the distinct names of the launch sites used by SpaceX.</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Find records where launch sites' names start with "KSC":</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extract all records where the launch site name begins with "KSC" to focus on Kennedy Space Center launches.</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Calculate the total payload carried by NASA boosters:</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sum up the total payload mass transported by SpaceX boosters for NASA missions.</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Calculate the average payload mass carried by booster version F9 v1.1:</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compute the average payload mass for launches using the F9 v1.1 booster version.</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Find the date of the first successful drone ship landing:</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retrieve the specific date when SpaceX achieved its first successful landing on a drone ship.</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List boosters with successful drone ship landings and payload between 4000 and 6000:</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find boosters that successfully landed on a drone ship and carried payloads in the specified range.</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Calculate the total number of successful and failed mission outcomes:</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compute the total count of both successful and failed SpaceX missions.</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Find the booster with the maximum payload:</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identify the booster that carried the heaviest payload in any mission.</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Display 2017 launch records, with successful ground landings and their months:</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find all successful ground landings in 2017 and display the respective month names.</a:t>
            </a:r>
            <a:endParaRPr lang="en-US" sz="1000">
              <a:solidFill>
                <a:schemeClr val="accent3">
                  <a:lumMod val="25000"/>
                </a:schemeClr>
              </a:solidFill>
              <a:latin typeface="Abadi"/>
            </a:endParaRPr>
          </a:p>
          <a:p>
            <a:r>
              <a:rPr lang="en-US" sz="1000" b="1" dirty="0">
                <a:solidFill>
                  <a:schemeClr val="accent3">
                    <a:lumMod val="25000"/>
                  </a:schemeClr>
                </a:solidFill>
                <a:latin typeface="Abadi"/>
                <a:ea typeface="+mn-lt"/>
                <a:cs typeface="+mn-lt"/>
              </a:rPr>
              <a:t>Rank landing outcomes (success/failure) between specific dates:</a:t>
            </a:r>
            <a:endParaRPr lang="en-US" sz="1000">
              <a:solidFill>
                <a:schemeClr val="accent3">
                  <a:lumMod val="25000"/>
                </a:schemeClr>
              </a:solidFill>
              <a:latin typeface="Abadi"/>
            </a:endParaRPr>
          </a:p>
          <a:p>
            <a:pPr lvl="1">
              <a:buFont typeface="Courier New" panose="020B0604020202020204" pitchFamily="34" charset="0"/>
              <a:buChar char="o"/>
            </a:pPr>
            <a:r>
              <a:rPr lang="en-US" sz="1000" dirty="0">
                <a:solidFill>
                  <a:schemeClr val="accent3">
                    <a:lumMod val="25000"/>
                  </a:schemeClr>
                </a:solidFill>
                <a:latin typeface="Abadi"/>
                <a:ea typeface="+mn-lt"/>
                <a:cs typeface="+mn-lt"/>
              </a:rPr>
              <a:t>Query to rank landing outcomes (such as success or failure) between two specific dates in descending order</a:t>
            </a:r>
            <a:endParaRPr lang="en-US" sz="1000">
              <a:solidFill>
                <a:schemeClr val="accent3">
                  <a:lumMod val="25000"/>
                </a:schemeClr>
              </a:solidFill>
              <a:latin typeface="Abadi"/>
            </a:endParaRPr>
          </a:p>
          <a:p>
            <a:r>
              <a:rPr lang="en-US" sz="1100" dirty="0">
                <a:solidFill>
                  <a:srgbClr val="0B49CB"/>
                </a:solidFill>
                <a:ea typeface="+mn-lt"/>
                <a:cs typeface="+mn-lt"/>
                <a:hlinkClick r:id="rId3">
                  <a:extLst>
                    <a:ext uri="{A12FA001-AC4F-418D-AE19-62706E023703}">
                      <ahyp:hlinkClr xmlns:ahyp="http://schemas.microsoft.com/office/drawing/2018/hyperlinkcolor" val="tx"/>
                    </a:ext>
                  </a:extLst>
                </a:hlinkClick>
              </a:rPr>
              <a:t>Data-Science-and-Machine-Learning-Capstone-Project/jupyter-labs-eda-sql-edx_sqllite.ipynb at main · Hari-Jeon/Data-Science-and-Machine-Learning-Capstone-Project (github.com)</a:t>
            </a:r>
            <a:endParaRPr lang="en-US" sz="1100">
              <a:solidFill>
                <a:srgbClr val="0B49CB"/>
              </a:solidFill>
              <a:latin typeface="Abadi" panose="020B0604020104020204" pitchFamily="34" charset="0"/>
              <a:cs typeface="Calibri"/>
              <a:hlinkClick r:id="" action="ppaction://noaction">
                <a:extLst>
                  <a:ext uri="{A12FA001-AC4F-418D-AE19-62706E023703}">
                    <ahyp:hlinkClr xmlns:ahyp="http://schemas.microsoft.com/office/drawing/2018/hyperlinkcolor" val="tx"/>
                  </a:ext>
                </a:extLst>
              </a:hlinkClick>
            </a:endParaRPr>
          </a:p>
          <a:p>
            <a:pPr>
              <a:lnSpc>
                <a:spcPct val="100000"/>
              </a:lnSpc>
              <a:spcBef>
                <a:spcPts val="1400"/>
              </a:spcBef>
            </a:pPr>
            <a:endParaRPr lang="en-US" sz="1000" dirty="0">
              <a:solidFill>
                <a:srgbClr val="292929"/>
              </a:solidFill>
              <a:latin typeface="Abadi" panose="020B0604020104020204" pitchFamily="34" charset="0"/>
            </a:endParaRPr>
          </a:p>
          <a:p>
            <a:endParaRPr lang="en-US" sz="1000" dirty="0">
              <a:latin typeface="Abadi"/>
            </a:endParaRPr>
          </a:p>
          <a:p>
            <a:endParaRPr lang="en-US" sz="1000" dirty="0">
              <a:latin typeface="Abadi"/>
            </a:endParaRPr>
          </a:p>
          <a:p>
            <a:endParaRPr lang="en-US" sz="1000" dirty="0">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838200" y="1564238"/>
            <a:ext cx="10515600" cy="4351338"/>
          </a:xfrm>
          <a:prstGeom prst="rect">
            <a:avLst/>
          </a:prstGeom>
        </p:spPr>
        <p:txBody>
          <a:bodyPr lIns="91440" tIns="45720" rIns="91440" bIns="45720" anchor="t">
            <a:noAutofit/>
          </a:bodyPr>
          <a:lstStyle/>
          <a:p>
            <a:r>
              <a:rPr lang="en-US" sz="1000" b="1" dirty="0">
                <a:solidFill>
                  <a:schemeClr val="accent3">
                    <a:lumMod val="25000"/>
                  </a:schemeClr>
                </a:solidFill>
                <a:ea typeface="+mn-lt"/>
                <a:cs typeface="+mn-lt"/>
              </a:rPr>
              <a:t>Markers:</a:t>
            </a:r>
            <a:endParaRPr lang="es-ES" sz="1000" dirty="0">
              <a:solidFill>
                <a:schemeClr val="accent3">
                  <a:lumMod val="25000"/>
                </a:schemeClr>
              </a:solidFill>
              <a:cs typeface="Calibri"/>
            </a:endParaRPr>
          </a:p>
          <a:p>
            <a:pPr lvl="1"/>
            <a:r>
              <a:rPr lang="en-US" sz="1000" dirty="0">
                <a:solidFill>
                  <a:schemeClr val="accent3">
                    <a:lumMod val="25000"/>
                  </a:schemeClr>
                </a:solidFill>
                <a:ea typeface="+mn-lt"/>
                <a:cs typeface="+mn-lt"/>
              </a:rPr>
              <a:t>Launch Site Markers:</a:t>
            </a:r>
            <a:endParaRPr lang="en-US" sz="1000">
              <a:solidFill>
                <a:schemeClr val="accent3">
                  <a:lumMod val="25000"/>
                </a:schemeClr>
              </a:solidFill>
              <a:cs typeface="Calibri"/>
            </a:endParaRPr>
          </a:p>
          <a:p>
            <a:pPr lvl="2">
              <a:buFont typeface="Wingdings" panose="020B0604020202020204" pitchFamily="34" charset="0"/>
              <a:buChar char="§"/>
            </a:pPr>
            <a:r>
              <a:rPr lang="en-US" sz="1000" dirty="0">
                <a:solidFill>
                  <a:schemeClr val="accent3">
                    <a:lumMod val="25000"/>
                  </a:schemeClr>
                </a:solidFill>
                <a:ea typeface="+mn-lt"/>
                <a:cs typeface="+mn-lt"/>
              </a:rPr>
              <a:t>Added markers at the coordinates of SpaceX launch sites to visualize the exact locations of each launch site on the map. These markers help users easily identify where the launches occur geographically.</a:t>
            </a:r>
            <a:endParaRPr lang="en-US" sz="1000">
              <a:solidFill>
                <a:schemeClr val="accent3">
                  <a:lumMod val="25000"/>
                </a:schemeClr>
              </a:solidFill>
              <a:cs typeface="Calibri"/>
            </a:endParaRPr>
          </a:p>
          <a:p>
            <a:r>
              <a:rPr lang="en-US" sz="1000" b="1" dirty="0">
                <a:solidFill>
                  <a:schemeClr val="accent3">
                    <a:lumMod val="25000"/>
                  </a:schemeClr>
                </a:solidFill>
                <a:ea typeface="+mn-lt"/>
                <a:cs typeface="+mn-lt"/>
              </a:rPr>
              <a:t>Circles:</a:t>
            </a:r>
            <a:endParaRPr lang="en-US" sz="1000">
              <a:solidFill>
                <a:schemeClr val="accent3">
                  <a:lumMod val="25000"/>
                </a:schemeClr>
              </a:solidFill>
              <a:cs typeface="Calibri"/>
            </a:endParaRPr>
          </a:p>
          <a:p>
            <a:pPr lvl="1"/>
            <a:r>
              <a:rPr lang="en-US" sz="1000" dirty="0">
                <a:solidFill>
                  <a:schemeClr val="accent3">
                    <a:lumMod val="25000"/>
                  </a:schemeClr>
                </a:solidFill>
                <a:ea typeface="+mn-lt"/>
                <a:cs typeface="+mn-lt"/>
              </a:rPr>
              <a:t>Proximity Circles:</a:t>
            </a:r>
            <a:endParaRPr lang="en-US" sz="1000">
              <a:solidFill>
                <a:schemeClr val="accent3">
                  <a:lumMod val="25000"/>
                </a:schemeClr>
              </a:solidFill>
              <a:cs typeface="Calibri"/>
            </a:endParaRPr>
          </a:p>
          <a:p>
            <a:pPr lvl="2">
              <a:buFont typeface="Wingdings" panose="020B0604020202020204" pitchFamily="34" charset="0"/>
              <a:buChar char="§"/>
            </a:pPr>
            <a:r>
              <a:rPr lang="en-US" sz="1000" dirty="0">
                <a:solidFill>
                  <a:schemeClr val="accent3">
                    <a:lumMod val="25000"/>
                  </a:schemeClr>
                </a:solidFill>
                <a:ea typeface="+mn-lt"/>
                <a:cs typeface="+mn-lt"/>
              </a:rPr>
              <a:t>Circles were drawn around each launch site to show the area of influence or proximity (e.g., 10 km radius) around the launch site. This helps in analyzing the nearby infrastructure, such as highways, coastlines, or cities, and their proximity to the launch sites.</a:t>
            </a:r>
            <a:endParaRPr lang="en-US" sz="1000">
              <a:solidFill>
                <a:schemeClr val="accent3">
                  <a:lumMod val="25000"/>
                </a:schemeClr>
              </a:solidFill>
              <a:cs typeface="Calibri"/>
            </a:endParaRPr>
          </a:p>
          <a:p>
            <a:r>
              <a:rPr lang="en-US" sz="1000" b="1" dirty="0">
                <a:solidFill>
                  <a:schemeClr val="accent3">
                    <a:lumMod val="25000"/>
                  </a:schemeClr>
                </a:solidFill>
                <a:ea typeface="+mn-lt"/>
                <a:cs typeface="+mn-lt"/>
              </a:rPr>
              <a:t>Lines:</a:t>
            </a:r>
            <a:endParaRPr lang="en-US" sz="1000">
              <a:solidFill>
                <a:schemeClr val="accent3">
                  <a:lumMod val="25000"/>
                </a:schemeClr>
              </a:solidFill>
              <a:cs typeface="Calibri"/>
            </a:endParaRPr>
          </a:p>
          <a:p>
            <a:pPr lvl="1"/>
            <a:r>
              <a:rPr lang="en-US" sz="1000" dirty="0">
                <a:solidFill>
                  <a:schemeClr val="accent3">
                    <a:lumMod val="25000"/>
                  </a:schemeClr>
                </a:solidFill>
                <a:ea typeface="+mn-lt"/>
                <a:cs typeface="+mn-lt"/>
              </a:rPr>
              <a:t>Distance Lines:</a:t>
            </a:r>
            <a:endParaRPr lang="en-US" sz="1000">
              <a:solidFill>
                <a:schemeClr val="accent3">
                  <a:lumMod val="25000"/>
                </a:schemeClr>
              </a:solidFill>
              <a:cs typeface="Calibri"/>
            </a:endParaRPr>
          </a:p>
          <a:p>
            <a:pPr lvl="2">
              <a:buFont typeface="Wingdings" panose="020B0604020202020204" pitchFamily="34" charset="0"/>
              <a:buChar char="§"/>
            </a:pPr>
            <a:r>
              <a:rPr lang="en-US" sz="1000" dirty="0">
                <a:solidFill>
                  <a:schemeClr val="accent3">
                    <a:lumMod val="25000"/>
                  </a:schemeClr>
                </a:solidFill>
                <a:ea typeface="+mn-lt"/>
                <a:cs typeface="+mn-lt"/>
              </a:rPr>
              <a:t>Added lines to connect launch sites with nearby geographical features like highways, coastlines, and railways. These lines were used to calculate and display the distance between the launch site and these features, providing insight into logistical and safety factors related to launches.</a:t>
            </a:r>
            <a:endParaRPr lang="en-US" sz="1000" dirty="0">
              <a:solidFill>
                <a:schemeClr val="accent3">
                  <a:lumMod val="25000"/>
                </a:schemeClr>
              </a:solidFill>
              <a:cs typeface="Calibri"/>
            </a:endParaRPr>
          </a:p>
          <a:p>
            <a:pPr marL="0" indent="0">
              <a:lnSpc>
                <a:spcPct val="100000"/>
              </a:lnSpc>
              <a:spcBef>
                <a:spcPts val="1400"/>
              </a:spcBef>
              <a:buNone/>
            </a:pPr>
            <a:endParaRPr lang="en-US" sz="10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rgbClr val="0B49CB"/>
                </a:solidFill>
                <a:ea typeface="+mn-lt"/>
                <a:cs typeface="+mn-lt"/>
                <a:hlinkClick r:id="rId3">
                  <a:extLst>
                    <a:ext uri="{A12FA001-AC4F-418D-AE19-62706E023703}">
                      <ahyp:hlinkClr xmlns:ahyp="http://schemas.microsoft.com/office/drawing/2018/hyperlinkcolor" val="tx"/>
                    </a:ext>
                  </a:extLst>
                </a:hlinkClick>
              </a:rPr>
              <a:t>Data-Science-and-Machine-Learning-Capstone-Project/lab_jupyter_launch_site_location.ipynb at main · Hari-Jeon/Data-Science-and-Machine-Learning-Capstone-Project (github.com)</a:t>
            </a:r>
            <a:endParaRPr lang="en-US" sz="1100">
              <a:solidFill>
                <a:srgbClr val="0B49CB"/>
              </a:solidFill>
              <a:ea typeface="+mn-lt"/>
              <a:cs typeface="+mn-lt"/>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444625"/>
            <a:ext cx="10517615" cy="4351338"/>
          </a:xfrm>
          <a:prstGeom prst="rect">
            <a:avLst/>
          </a:prstGeom>
        </p:spPr>
        <p:txBody>
          <a:bodyPr vert="horz" lIns="91440" tIns="45720" rIns="91440" bIns="45720" rtlCol="0" anchor="t">
            <a:noAutofit/>
          </a:bodyPr>
          <a:lstStyle/>
          <a:p>
            <a:r>
              <a:rPr lang="en-US" sz="1000" b="1" dirty="0">
                <a:solidFill>
                  <a:schemeClr val="accent3">
                    <a:lumMod val="25000"/>
                  </a:schemeClr>
                </a:solidFill>
                <a:latin typeface="Abadi"/>
                <a:ea typeface="+mn-lt"/>
                <a:cs typeface="+mn-lt"/>
              </a:rPr>
              <a:t>Pie Chart:</a:t>
            </a:r>
            <a:endParaRPr lang="es-ES" sz="1000">
              <a:solidFill>
                <a:schemeClr val="accent3">
                  <a:lumMod val="25000"/>
                </a:schemeClr>
              </a:solidFill>
              <a:latin typeface="Abadi"/>
              <a:cs typeface="Calibri"/>
            </a:endParaRPr>
          </a:p>
          <a:p>
            <a:pPr lvl="1"/>
            <a:r>
              <a:rPr lang="en-US" sz="1000" dirty="0">
                <a:solidFill>
                  <a:schemeClr val="accent3">
                    <a:lumMod val="25000"/>
                  </a:schemeClr>
                </a:solidFill>
                <a:latin typeface="Abadi"/>
                <a:ea typeface="+mn-lt"/>
                <a:cs typeface="+mn-lt"/>
              </a:rPr>
              <a:t>Launch Success Rate for All Sites:</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Added a pie chart to visualize the proportion of successful and failed launches across all SpaceX launch sites. This provides a clear overview of the overall success rate and the distribution of outcomes across different sites.</a:t>
            </a:r>
            <a:endParaRPr lang="en-US" sz="1000">
              <a:solidFill>
                <a:schemeClr val="accent3">
                  <a:lumMod val="25000"/>
                </a:schemeClr>
              </a:solidFill>
              <a:latin typeface="Abadi"/>
              <a:cs typeface="Calibri"/>
            </a:endParaRPr>
          </a:p>
          <a:p>
            <a:r>
              <a:rPr lang="en-US" sz="1000" b="1" dirty="0">
                <a:solidFill>
                  <a:schemeClr val="accent3">
                    <a:lumMod val="25000"/>
                  </a:schemeClr>
                </a:solidFill>
                <a:latin typeface="Abadi"/>
                <a:ea typeface="+mn-lt"/>
                <a:cs typeface="+mn-lt"/>
              </a:rPr>
              <a:t>Pie Chart:</a:t>
            </a:r>
            <a:endParaRPr lang="en-US" sz="1000">
              <a:solidFill>
                <a:schemeClr val="accent3">
                  <a:lumMod val="25000"/>
                </a:schemeClr>
              </a:solidFill>
              <a:latin typeface="Abadi"/>
              <a:cs typeface="Calibri"/>
            </a:endParaRPr>
          </a:p>
          <a:p>
            <a:pPr lvl="1"/>
            <a:r>
              <a:rPr lang="en-US" sz="1000" dirty="0">
                <a:solidFill>
                  <a:schemeClr val="accent3">
                    <a:lumMod val="25000"/>
                  </a:schemeClr>
                </a:solidFill>
                <a:latin typeface="Abadi"/>
                <a:ea typeface="+mn-lt"/>
                <a:cs typeface="+mn-lt"/>
              </a:rPr>
              <a:t>Launch Success Ratio for the Highest Performing Site: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Created a pie chart specifically for the launch site with the highest success rate. This helps to highlight the best-performing site in terms of successful launches, offering insights into the site’s reliability.</a:t>
            </a:r>
            <a:endParaRPr lang="en-US" sz="1000">
              <a:solidFill>
                <a:schemeClr val="accent3">
                  <a:lumMod val="25000"/>
                </a:schemeClr>
              </a:solidFill>
              <a:latin typeface="Abadi"/>
              <a:cs typeface="Calibri"/>
            </a:endParaRPr>
          </a:p>
          <a:p>
            <a:r>
              <a:rPr lang="en-US" sz="1000" b="1" dirty="0">
                <a:solidFill>
                  <a:schemeClr val="accent3">
                    <a:lumMod val="25000"/>
                  </a:schemeClr>
                </a:solidFill>
                <a:latin typeface="Abadi"/>
                <a:ea typeface="+mn-lt"/>
                <a:cs typeface="+mn-lt"/>
              </a:rPr>
              <a:t>Scatter Plot:</a:t>
            </a:r>
            <a:endParaRPr lang="en-US" sz="1000">
              <a:solidFill>
                <a:schemeClr val="accent3">
                  <a:lumMod val="25000"/>
                </a:schemeClr>
              </a:solidFill>
              <a:latin typeface="Abadi"/>
              <a:cs typeface="Calibri"/>
            </a:endParaRPr>
          </a:p>
          <a:p>
            <a:pPr lvl="1"/>
            <a:r>
              <a:rPr lang="en-US" sz="1000" dirty="0">
                <a:solidFill>
                  <a:schemeClr val="accent3">
                    <a:lumMod val="25000"/>
                  </a:schemeClr>
                </a:solidFill>
                <a:latin typeface="Abadi"/>
                <a:ea typeface="+mn-lt"/>
                <a:cs typeface="+mn-lt"/>
              </a:rPr>
              <a:t>Payload vs. Launch Outcome:</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Added an interactive scatter plot showing the relationship between payload mass and launch outcome (success/failure). The plot uses a range slider to allow users to adjust the payload mass range and see how different payloads affect the likelihood of launch success.</a:t>
            </a:r>
            <a:endParaRPr lang="en-US" sz="1000">
              <a:solidFill>
                <a:schemeClr val="accent3">
                  <a:lumMod val="25000"/>
                </a:schemeClr>
              </a:solidFill>
              <a:latin typeface="Abadi"/>
              <a:cs typeface="Calibri"/>
            </a:endParaRPr>
          </a:p>
          <a:p>
            <a:r>
              <a:rPr lang="en-US" sz="1000" b="1" dirty="0">
                <a:solidFill>
                  <a:schemeClr val="accent3">
                    <a:lumMod val="25000"/>
                  </a:schemeClr>
                </a:solidFill>
                <a:latin typeface="Abadi"/>
                <a:ea typeface="+mn-lt"/>
                <a:cs typeface="+mn-lt"/>
              </a:rPr>
              <a:t>Dropdown Interaction:</a:t>
            </a:r>
            <a:endParaRPr lang="en-US" sz="1000">
              <a:solidFill>
                <a:schemeClr val="accent3">
                  <a:lumMod val="25000"/>
                </a:schemeClr>
              </a:solidFill>
              <a:latin typeface="Abadi"/>
              <a:cs typeface="Calibri"/>
            </a:endParaRPr>
          </a:p>
          <a:p>
            <a:pPr lvl="1"/>
            <a:r>
              <a:rPr lang="en-US" sz="1000" dirty="0">
                <a:solidFill>
                  <a:schemeClr val="accent3">
                    <a:lumMod val="25000"/>
                  </a:schemeClr>
                </a:solidFill>
                <a:latin typeface="Abadi"/>
                <a:ea typeface="+mn-lt"/>
                <a:cs typeface="+mn-lt"/>
              </a:rPr>
              <a:t>Launch Site Selection:</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Integrated a dropdown menu that allows users to select a specific launch site. This interaction updates the plots and graphs to display data related to the selected launch site, enabling users to compare different locations.</a:t>
            </a:r>
            <a:endParaRPr lang="en-US" sz="1000">
              <a:solidFill>
                <a:schemeClr val="accent3">
                  <a:lumMod val="25000"/>
                </a:schemeClr>
              </a:solidFill>
              <a:latin typeface="Abadi"/>
              <a:cs typeface="Calibri"/>
            </a:endParaRPr>
          </a:p>
          <a:p>
            <a:r>
              <a:rPr lang="en-US" sz="1000" b="1" dirty="0">
                <a:solidFill>
                  <a:schemeClr val="accent3">
                    <a:lumMod val="25000"/>
                  </a:schemeClr>
                </a:solidFill>
                <a:latin typeface="Abadi"/>
                <a:ea typeface="+mn-lt"/>
                <a:cs typeface="+mn-lt"/>
              </a:rPr>
              <a:t>Range Slider Interaction:</a:t>
            </a:r>
            <a:endParaRPr lang="en-US" sz="1000">
              <a:solidFill>
                <a:schemeClr val="accent3">
                  <a:lumMod val="25000"/>
                </a:schemeClr>
              </a:solidFill>
              <a:latin typeface="Abadi"/>
              <a:cs typeface="Calibri"/>
            </a:endParaRPr>
          </a:p>
          <a:p>
            <a:pPr lvl="1"/>
            <a:r>
              <a:rPr lang="en-US" sz="1000" dirty="0">
                <a:solidFill>
                  <a:schemeClr val="accent3">
                    <a:lumMod val="25000"/>
                  </a:schemeClr>
                </a:solidFill>
                <a:latin typeface="Abadi"/>
                <a:ea typeface="+mn-lt"/>
                <a:cs typeface="+mn-lt"/>
              </a:rPr>
              <a:t>Payload Range Adjustment:</a:t>
            </a:r>
            <a:endParaRPr lang="en-US" sz="1000">
              <a:solidFill>
                <a:schemeClr val="accent3">
                  <a:lumMod val="25000"/>
                </a:schemeClr>
              </a:solidFill>
              <a:latin typeface="Abadi"/>
              <a:cs typeface="Calibri"/>
            </a:endParaRPr>
          </a:p>
          <a:p>
            <a:pPr lvl="2">
              <a:buFont typeface="Wingdings" panose="020B0604020202020204" pitchFamily="34" charset="0"/>
              <a:buChar char="§"/>
            </a:pPr>
            <a:r>
              <a:rPr lang="en-US" sz="1000" dirty="0">
                <a:solidFill>
                  <a:schemeClr val="accent3">
                    <a:lumMod val="25000"/>
                  </a:schemeClr>
                </a:solidFill>
                <a:latin typeface="Abadi"/>
                <a:ea typeface="+mn-lt"/>
                <a:cs typeface="+mn-lt"/>
              </a:rPr>
              <a:t>Included a range slider that allows users to adjust the range of payload mass displayed on the scatter plot. This helps users explore how varying payload sizes influence the success or failure of launches.</a:t>
            </a:r>
            <a:endParaRPr lang="en-US" sz="1000" dirty="0">
              <a:solidFill>
                <a:schemeClr val="accent3">
                  <a:lumMod val="25000"/>
                </a:schemeClr>
              </a:solidFill>
              <a:latin typeface="Abadi"/>
              <a:cs typeface="Calibri"/>
            </a:endParaRPr>
          </a:p>
          <a:p>
            <a:pPr>
              <a:lnSpc>
                <a:spcPct val="100000"/>
              </a:lnSpc>
              <a:spcBef>
                <a:spcPts val="1400"/>
              </a:spcBef>
            </a:pPr>
            <a:r>
              <a:rPr lang="en-US" sz="1100" dirty="0">
                <a:solidFill>
                  <a:srgbClr val="0B49CB"/>
                </a:solidFill>
                <a:ea typeface="+mn-lt"/>
                <a:cs typeface="+mn-lt"/>
                <a:hlinkClick r:id="rId3">
                  <a:extLst>
                    <a:ext uri="{A12FA001-AC4F-418D-AE19-62706E023703}">
                      <ahyp:hlinkClr xmlns:ahyp="http://schemas.microsoft.com/office/drawing/2018/hyperlinkcolor" val="tx"/>
                    </a:ext>
                  </a:extLst>
                </a:hlinkClick>
              </a:rPr>
              <a:t>Data-Science-and-Machine-Learning-Capstone-Project/build_dashboard_application_with_plotly_dash.pdf at main · Hari-Jeon/Data-Science-and-Machine-Learning-Capstone-Project (github.com)</a:t>
            </a:r>
            <a:endParaRPr lang="en-US" sz="1100">
              <a:solidFill>
                <a:srgbClr val="0B49CB"/>
              </a:solidFill>
              <a:ea typeface="+mn-lt"/>
              <a:cs typeface="+mn-lt"/>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404519"/>
            <a:ext cx="4030590" cy="1333417"/>
          </a:xfrm>
          <a:prstGeom prst="rect">
            <a:avLst/>
          </a:prstGeom>
        </p:spPr>
        <p:txBody>
          <a:bodyPr lIns="91440" tIns="45720" rIns="91440" bIns="45720" anchor="t">
            <a:normAutofit/>
          </a:bodyPr>
          <a:lstStyle/>
          <a:p>
            <a:pPr>
              <a:lnSpc>
                <a:spcPct val="100000"/>
              </a:lnSpc>
              <a:spcBef>
                <a:spcPts val="1400"/>
              </a:spcBef>
            </a:pPr>
            <a:r>
              <a:rPr lang="en-US" sz="1100" dirty="0">
                <a:solidFill>
                  <a:srgbClr val="0B49CB"/>
                </a:solidFill>
                <a:ea typeface="+mn-lt"/>
                <a:cs typeface="+mn-lt"/>
                <a:hlinkClick r:id="rId3">
                  <a:extLst>
                    <a:ext uri="{A12FA001-AC4F-418D-AE19-62706E023703}">
                      <ahyp:hlinkClr xmlns:ahyp="http://schemas.microsoft.com/office/drawing/2018/hyperlinkcolor" val="tx"/>
                    </a:ext>
                  </a:extLst>
                </a:hlinkClick>
              </a:rPr>
              <a:t>Data-Science-and-Machine-Learning-Capstone-Project/SpaceX_Machine Learning Prediction_Part_5.ipynb at main · Hari-Jeon/Data-Science-and-Machine-Learning-Capstone-Project (github.com)</a:t>
            </a:r>
            <a:endParaRPr lang="es-ES" sz="1100">
              <a:solidFill>
                <a:srgbClr val="0B49CB"/>
              </a:solidFill>
              <a:latin typeface="Abadi"/>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n 1" descr="Diagrama&#10;&#10;Descripción generada automáticamente">
            <a:extLst>
              <a:ext uri="{FF2B5EF4-FFF2-40B4-BE49-F238E27FC236}">
                <a16:creationId xmlns:a16="http://schemas.microsoft.com/office/drawing/2014/main" id="{64896B57-621C-559E-FC34-0D63D6D836C1}"/>
              </a:ext>
            </a:extLst>
          </p:cNvPr>
          <p:cNvPicPr>
            <a:picLocks noChangeAspect="1"/>
          </p:cNvPicPr>
          <p:nvPr/>
        </p:nvPicPr>
        <p:blipFill>
          <a:blip r:embed="rId4"/>
          <a:stretch>
            <a:fillRect/>
          </a:stretch>
        </p:blipFill>
        <p:spPr>
          <a:xfrm>
            <a:off x="4878805" y="1407444"/>
            <a:ext cx="6414837" cy="46847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596181"/>
            <a:ext cx="10438051" cy="45227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000" b="1" dirty="0">
                <a:solidFill>
                  <a:schemeClr val="accent3">
                    <a:lumMod val="25000"/>
                  </a:schemeClr>
                </a:solidFill>
                <a:latin typeface="Abadi"/>
              </a:rPr>
              <a:t>Exploratory data analysis results</a:t>
            </a:r>
          </a:p>
          <a:p>
            <a:pPr lvl="1"/>
            <a:r>
              <a:rPr lang="en-US" sz="1000" dirty="0">
                <a:solidFill>
                  <a:schemeClr val="accent3">
                    <a:lumMod val="25000"/>
                  </a:schemeClr>
                </a:solidFill>
                <a:latin typeface="Abadi"/>
              </a:rPr>
              <a:t>Launch Success Rates:</a:t>
            </a:r>
          </a:p>
          <a:p>
            <a:pPr lvl="2">
              <a:buFont typeface="Wingdings" panose="020B0604020202020204"/>
              <a:buChar char="§"/>
            </a:pPr>
            <a:r>
              <a:rPr lang="en-US" sz="1000" dirty="0">
                <a:solidFill>
                  <a:schemeClr val="accent3">
                    <a:lumMod val="25000"/>
                  </a:schemeClr>
                </a:solidFill>
                <a:latin typeface="Abadi"/>
              </a:rPr>
              <a:t>The overall launch success rate for SpaceX missions has improved over time. The data shows that earlier missions had more failures, but the success rate increased significantly in recent years, highlighting advancements in technology and processes.</a:t>
            </a:r>
            <a:endParaRPr lang="en-US" sz="1000">
              <a:solidFill>
                <a:schemeClr val="accent3">
                  <a:lumMod val="25000"/>
                </a:schemeClr>
              </a:solidFill>
              <a:latin typeface="Abadi"/>
            </a:endParaRPr>
          </a:p>
          <a:p>
            <a:pPr lvl="1"/>
            <a:r>
              <a:rPr lang="en-US" sz="1000" dirty="0">
                <a:solidFill>
                  <a:schemeClr val="accent3">
                    <a:lumMod val="25000"/>
                  </a:schemeClr>
                </a:solidFill>
                <a:latin typeface="Abadi"/>
              </a:rPr>
              <a:t>Launch Site Performance:</a:t>
            </a:r>
            <a:endParaRPr lang="en-U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Specific launch sites, such as Kennedy Space Center (KSC), showed higher success rates compared to other sites. This may be due to better infrastructure, weather conditions, or site-specific factors.</a:t>
            </a:r>
            <a:endParaRPr lang="en-US" sz="1000">
              <a:solidFill>
                <a:schemeClr val="accent3">
                  <a:lumMod val="25000"/>
                </a:schemeClr>
              </a:solidFill>
              <a:latin typeface="Abadi"/>
            </a:endParaRPr>
          </a:p>
          <a:p>
            <a:pPr lvl="1"/>
            <a:r>
              <a:rPr lang="en-US" sz="1000" dirty="0">
                <a:solidFill>
                  <a:schemeClr val="accent3">
                    <a:lumMod val="25000"/>
                  </a:schemeClr>
                </a:solidFill>
                <a:latin typeface="Abadi"/>
              </a:rPr>
              <a:t>Payload and Success Correlation:</a:t>
            </a:r>
            <a:endParaRPr lang="en-U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There is a clear relationship between payload mass and launch success. Missions with medium to large payloads showed a higher success rate compared to those with very small or very large payloads.</a:t>
            </a:r>
            <a:endParaRPr lang="en-US" sz="1000">
              <a:solidFill>
                <a:schemeClr val="accent3">
                  <a:lumMod val="25000"/>
                </a:schemeClr>
              </a:solidFill>
              <a:latin typeface="Abadi"/>
            </a:endParaRPr>
          </a:p>
          <a:p>
            <a:pPr lvl="1"/>
            <a:r>
              <a:rPr lang="en-US" sz="1000" dirty="0">
                <a:solidFill>
                  <a:schemeClr val="accent3">
                    <a:lumMod val="25000"/>
                  </a:schemeClr>
                </a:solidFill>
                <a:latin typeface="Abadi"/>
              </a:rPr>
              <a:t>Orbit Type and Success:</a:t>
            </a:r>
            <a:endParaRPr lang="en-U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Different orbit types (e.g., Geostationary Transfer Orbit - GTO, Low Earth Orbit - LEO) were analyzed. The success rates for missions targeting LEO were generally higher than those targeting GTO or other more complex orbits.</a:t>
            </a:r>
          </a:p>
          <a:p>
            <a:pPr lvl="1"/>
            <a:r>
              <a:rPr lang="en-US" sz="1000" dirty="0">
                <a:solidFill>
                  <a:schemeClr val="accent3">
                    <a:lumMod val="25000"/>
                  </a:schemeClr>
                </a:solidFill>
                <a:latin typeface="Abadi"/>
              </a:rPr>
              <a:t>Yearly Trends:</a:t>
            </a:r>
            <a:endParaRPr lang="en-U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A line chart showing yearly average success rates revealed that SpaceX has continuously improved its launch reliability over the years. The company’s innovations and learning from failures have contributed to consistent success in recent launches.</a:t>
            </a:r>
            <a:endParaRPr lang="en-US" sz="1000">
              <a:solidFill>
                <a:schemeClr val="accent3">
                  <a:lumMod val="25000"/>
                </a:schemeClr>
              </a:solidFill>
              <a:latin typeface="Abadi"/>
            </a:endParaRPr>
          </a:p>
          <a:p>
            <a:pPr lvl="1"/>
            <a:r>
              <a:rPr lang="en-US" sz="1000" dirty="0">
                <a:solidFill>
                  <a:schemeClr val="accent3">
                    <a:lumMod val="25000"/>
                  </a:schemeClr>
                </a:solidFill>
                <a:latin typeface="Abadi"/>
              </a:rPr>
              <a:t>Booster Version Impact:</a:t>
            </a:r>
            <a:endParaRPr lang="en-U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Analysis of different booster versions (e.g., Falcon 9 v1.1, Falcon Heavy) showed that newer booster versions tend to have higher success rates. This indicates continuous improvement in hardware and technology.</a:t>
            </a:r>
            <a:endParaRPr lang="en-US" sz="100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770941" y="1506548"/>
            <a:ext cx="10517777" cy="45192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000" b="1" dirty="0">
                <a:solidFill>
                  <a:schemeClr val="accent3">
                    <a:lumMod val="25000"/>
                  </a:schemeClr>
                </a:solidFill>
                <a:latin typeface="Abadi"/>
              </a:rPr>
              <a:t>Interactive analytics demo in screenshots</a:t>
            </a:r>
            <a:endParaRPr lang="es-ES" sz="1000" b="1">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Imagen 9" descr="Tabla&#10;&#10;Descripción generada automáticamente">
            <a:extLst>
              <a:ext uri="{FF2B5EF4-FFF2-40B4-BE49-F238E27FC236}">
                <a16:creationId xmlns:a16="http://schemas.microsoft.com/office/drawing/2014/main" id="{F60C3664-EB7B-24FA-651D-C9FD0336811C}"/>
              </a:ext>
            </a:extLst>
          </p:cNvPr>
          <p:cNvPicPr>
            <a:picLocks noChangeAspect="1"/>
          </p:cNvPicPr>
          <p:nvPr/>
        </p:nvPicPr>
        <p:blipFill>
          <a:blip r:embed="rId4"/>
          <a:stretch>
            <a:fillRect/>
          </a:stretch>
        </p:blipFill>
        <p:spPr>
          <a:xfrm>
            <a:off x="3045584" y="1818834"/>
            <a:ext cx="6096000" cy="1394334"/>
          </a:xfrm>
          <a:prstGeom prst="rect">
            <a:avLst/>
          </a:prstGeom>
        </p:spPr>
      </p:pic>
      <p:pic>
        <p:nvPicPr>
          <p:cNvPr id="11" name="Imagen 10">
            <a:extLst>
              <a:ext uri="{FF2B5EF4-FFF2-40B4-BE49-F238E27FC236}">
                <a16:creationId xmlns:a16="http://schemas.microsoft.com/office/drawing/2014/main" id="{AAD946B6-3287-70A2-FDE1-6840ACA591D6}"/>
              </a:ext>
            </a:extLst>
          </p:cNvPr>
          <p:cNvPicPr>
            <a:picLocks noChangeAspect="1"/>
          </p:cNvPicPr>
          <p:nvPr/>
        </p:nvPicPr>
        <p:blipFill>
          <a:blip r:embed="rId5"/>
          <a:stretch>
            <a:fillRect/>
          </a:stretch>
        </p:blipFill>
        <p:spPr>
          <a:xfrm>
            <a:off x="3045342" y="3218014"/>
            <a:ext cx="6096000" cy="2096970"/>
          </a:xfrm>
          <a:prstGeom prst="rect">
            <a:avLst/>
          </a:prstGeom>
        </p:spPr>
      </p:pic>
    </p:spTree>
    <p:extLst>
      <p:ext uri="{BB962C8B-B14F-4D97-AF65-F5344CB8AC3E}">
        <p14:creationId xmlns:p14="http://schemas.microsoft.com/office/powerpoint/2010/main" val="276957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770941" y="1506548"/>
            <a:ext cx="10517777" cy="45192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000" b="1" dirty="0">
                <a:solidFill>
                  <a:schemeClr val="accent3">
                    <a:lumMod val="25000"/>
                  </a:schemeClr>
                </a:solidFill>
                <a:latin typeface="Abadi"/>
              </a:rPr>
              <a:t>Interactive analytics demo in screenshots</a:t>
            </a:r>
            <a:endParaRPr lang="es-ES" sz="1000" b="1">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n 1" descr="Gráfico, Gráfico circular&#10;&#10;Descripción generada automáticamente">
            <a:extLst>
              <a:ext uri="{FF2B5EF4-FFF2-40B4-BE49-F238E27FC236}">
                <a16:creationId xmlns:a16="http://schemas.microsoft.com/office/drawing/2014/main" id="{CE612BE8-21A0-45F2-9D10-29C1695522AE}"/>
              </a:ext>
            </a:extLst>
          </p:cNvPr>
          <p:cNvPicPr>
            <a:picLocks noChangeAspect="1"/>
          </p:cNvPicPr>
          <p:nvPr/>
        </p:nvPicPr>
        <p:blipFill>
          <a:blip r:embed="rId4"/>
          <a:stretch>
            <a:fillRect/>
          </a:stretch>
        </p:blipFill>
        <p:spPr>
          <a:xfrm>
            <a:off x="3048000" y="1801228"/>
            <a:ext cx="6096000" cy="2152650"/>
          </a:xfrm>
          <a:prstGeom prst="rect">
            <a:avLst/>
          </a:prstGeom>
        </p:spPr>
      </p:pic>
      <p:pic>
        <p:nvPicPr>
          <p:cNvPr id="3" name="Imagen 2">
            <a:extLst>
              <a:ext uri="{FF2B5EF4-FFF2-40B4-BE49-F238E27FC236}">
                <a16:creationId xmlns:a16="http://schemas.microsoft.com/office/drawing/2014/main" id="{C1897DA6-71B9-3256-6359-8971B3FCC5C1}"/>
              </a:ext>
            </a:extLst>
          </p:cNvPr>
          <p:cNvPicPr>
            <a:picLocks noChangeAspect="1"/>
          </p:cNvPicPr>
          <p:nvPr/>
        </p:nvPicPr>
        <p:blipFill>
          <a:blip r:embed="rId5"/>
          <a:stretch>
            <a:fillRect/>
          </a:stretch>
        </p:blipFill>
        <p:spPr>
          <a:xfrm>
            <a:off x="3048000" y="3944458"/>
            <a:ext cx="6096000" cy="1134768"/>
          </a:xfrm>
          <a:prstGeom prst="rect">
            <a:avLst/>
          </a:prstGeom>
        </p:spPr>
      </p:pic>
      <p:pic>
        <p:nvPicPr>
          <p:cNvPr id="5" name="Imagen 4" descr="Imagen que contiene colorido, foto, diferente, luz&#10;&#10;Descripción generada automáticamente">
            <a:extLst>
              <a:ext uri="{FF2B5EF4-FFF2-40B4-BE49-F238E27FC236}">
                <a16:creationId xmlns:a16="http://schemas.microsoft.com/office/drawing/2014/main" id="{24CDCAB0-DFF8-711F-E787-A51FE68CBD42}"/>
              </a:ext>
            </a:extLst>
          </p:cNvPr>
          <p:cNvPicPr>
            <a:picLocks noChangeAspect="1"/>
          </p:cNvPicPr>
          <p:nvPr/>
        </p:nvPicPr>
        <p:blipFill>
          <a:blip r:embed="rId6"/>
          <a:stretch>
            <a:fillRect/>
          </a:stretch>
        </p:blipFill>
        <p:spPr>
          <a:xfrm>
            <a:off x="3048000" y="5089147"/>
            <a:ext cx="6096000" cy="1452233"/>
          </a:xfrm>
          <a:prstGeom prst="rect">
            <a:avLst/>
          </a:prstGeom>
        </p:spPr>
      </p:pic>
    </p:spTree>
    <p:extLst>
      <p:ext uri="{BB962C8B-B14F-4D97-AF65-F5344CB8AC3E}">
        <p14:creationId xmlns:p14="http://schemas.microsoft.com/office/powerpoint/2010/main" val="226810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770941" y="1446390"/>
            <a:ext cx="10517777" cy="457942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000" b="1" dirty="0">
                <a:solidFill>
                  <a:schemeClr val="accent3">
                    <a:lumMod val="25000"/>
                  </a:schemeClr>
                </a:solidFill>
                <a:latin typeface="Abadi"/>
              </a:rPr>
              <a:t>Predictive analysis results</a:t>
            </a:r>
          </a:p>
          <a:p>
            <a:pPr lvl="1"/>
            <a:r>
              <a:rPr lang="en-US" sz="1000" dirty="0">
                <a:solidFill>
                  <a:schemeClr val="accent3">
                    <a:lumMod val="25000"/>
                  </a:schemeClr>
                </a:solidFill>
                <a:latin typeface="Abadi"/>
              </a:rPr>
              <a:t>Best Performing Model:</a:t>
            </a:r>
          </a:p>
          <a:p>
            <a:pPr lvl="2">
              <a:buFont typeface="Wingdings" panose="020B0604020202020204"/>
              <a:buChar char="§"/>
            </a:pPr>
            <a:r>
              <a:rPr lang="en-US" sz="1000" dirty="0">
                <a:solidFill>
                  <a:schemeClr val="accent3">
                    <a:lumMod val="25000"/>
                  </a:schemeClr>
                </a:solidFill>
                <a:latin typeface="Abadi"/>
              </a:rPr>
              <a:t>The Random Forest model was identified as the best-performing classification model. It provided the highest accuracy among the models tested (Logistic Regression, SVM, and Random Forest). This model was particularly effective due to its ability to handle complex, non-linear relationships in the dataset, especially for predicting successful versus failed SpaceX launches.</a:t>
            </a:r>
            <a:endParaRPr lang="es-ES" sz="1000">
              <a:solidFill>
                <a:schemeClr val="accent3">
                  <a:lumMod val="25000"/>
                </a:schemeClr>
              </a:solidFill>
              <a:latin typeface="Abadi"/>
            </a:endParaRPr>
          </a:p>
          <a:p>
            <a:pPr lvl="1"/>
            <a:r>
              <a:rPr lang="en-US" sz="1000" dirty="0">
                <a:solidFill>
                  <a:schemeClr val="accent3">
                    <a:lumMod val="25000"/>
                  </a:schemeClr>
                </a:solidFill>
                <a:latin typeface="Abadi"/>
              </a:rPr>
              <a:t>Model Accuracy:</a:t>
            </a:r>
            <a:endParaRPr lang="es-E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The final tuned Random Forest model achieved an accuracy of approximately 85-90%, meaning that the model could predict launch outcomes correctly in about 85-90% of cases based on the training and testing data.</a:t>
            </a:r>
            <a:endParaRPr lang="es-ES" sz="1000" dirty="0">
              <a:solidFill>
                <a:schemeClr val="accent3">
                  <a:lumMod val="25000"/>
                </a:schemeClr>
              </a:solidFill>
              <a:latin typeface="Abadi"/>
            </a:endParaRPr>
          </a:p>
          <a:p>
            <a:pPr lvl="1"/>
            <a:r>
              <a:rPr lang="en-US" sz="1000" dirty="0">
                <a:solidFill>
                  <a:schemeClr val="accent3">
                    <a:lumMod val="25000"/>
                  </a:schemeClr>
                </a:solidFill>
                <a:latin typeface="Abadi"/>
              </a:rPr>
              <a:t>Confusion Matrix Results:</a:t>
            </a:r>
            <a:endParaRPr lang="es-E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The confusion matrix revealed that the model made a high number of correct predictions for both successful and failed launches. Misclassifications were minimal, primarily affecting launches with borderline payloads or unusual booster versions.</a:t>
            </a:r>
            <a:endParaRPr lang="es-ES" sz="1000" dirty="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True Positives: A high number of successful launches were correctly predicted.</a:t>
            </a:r>
            <a:endParaRPr lang="es-E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False Positives and False Negatives: The number of incorrect predictions was low, indicating strong performance.</a:t>
            </a:r>
            <a:endParaRPr lang="es-ES" sz="1000">
              <a:solidFill>
                <a:schemeClr val="accent3">
                  <a:lumMod val="25000"/>
                </a:schemeClr>
              </a:solidFill>
              <a:latin typeface="Abadi"/>
            </a:endParaRPr>
          </a:p>
          <a:p>
            <a:pPr lvl="1"/>
            <a:r>
              <a:rPr lang="en-US" sz="1000" dirty="0">
                <a:solidFill>
                  <a:schemeClr val="accent3">
                    <a:lumMod val="25000"/>
                  </a:schemeClr>
                </a:solidFill>
                <a:latin typeface="Abadi"/>
              </a:rPr>
              <a:t>Feature Importance:</a:t>
            </a:r>
            <a:endParaRPr lang="es-E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The most important features contributing to the model’s predictions included:</a:t>
            </a:r>
            <a:endParaRPr lang="es-ES" sz="1000">
              <a:solidFill>
                <a:schemeClr val="accent3">
                  <a:lumMod val="25000"/>
                </a:schemeClr>
              </a:solidFill>
              <a:latin typeface="Abadi"/>
            </a:endParaRPr>
          </a:p>
          <a:p>
            <a:pPr lvl="3"/>
            <a:r>
              <a:rPr lang="en-US" sz="1000" dirty="0">
                <a:solidFill>
                  <a:schemeClr val="accent3">
                    <a:lumMod val="25000"/>
                  </a:schemeClr>
                </a:solidFill>
                <a:latin typeface="Abadi"/>
              </a:rPr>
              <a:t>Payload Mass: Larger payloads tended to affect launch outcomes significantly.</a:t>
            </a:r>
            <a:endParaRPr lang="es-ES" sz="1000">
              <a:solidFill>
                <a:schemeClr val="accent3">
                  <a:lumMod val="25000"/>
                </a:schemeClr>
              </a:solidFill>
              <a:latin typeface="Abadi"/>
            </a:endParaRPr>
          </a:p>
          <a:p>
            <a:pPr lvl="3"/>
            <a:r>
              <a:rPr lang="en-US" sz="1000" dirty="0">
                <a:solidFill>
                  <a:schemeClr val="accent3">
                    <a:lumMod val="25000"/>
                  </a:schemeClr>
                </a:solidFill>
                <a:latin typeface="Abadi"/>
              </a:rPr>
              <a:t>Booster Version: Newer versions, such as Falcon 9 Block 5, had a high correlation with successful launches.</a:t>
            </a:r>
            <a:endParaRPr lang="es-ES" sz="1000">
              <a:solidFill>
                <a:schemeClr val="accent3">
                  <a:lumMod val="25000"/>
                </a:schemeClr>
              </a:solidFill>
              <a:latin typeface="Abadi"/>
            </a:endParaRPr>
          </a:p>
          <a:p>
            <a:pPr lvl="3"/>
            <a:r>
              <a:rPr lang="en-US" sz="1000" dirty="0">
                <a:solidFill>
                  <a:schemeClr val="accent3">
                    <a:lumMod val="25000"/>
                  </a:schemeClr>
                </a:solidFill>
                <a:latin typeface="Abadi"/>
              </a:rPr>
              <a:t>Launch Site: Certain launch sites, such as Kennedy Space Center, played a major role in predicting success rates.</a:t>
            </a:r>
            <a:endParaRPr lang="es-ES" sz="1000">
              <a:solidFill>
                <a:schemeClr val="accent3">
                  <a:lumMod val="25000"/>
                </a:schemeClr>
              </a:solidFill>
              <a:latin typeface="Abadi"/>
            </a:endParaRPr>
          </a:p>
          <a:p>
            <a:pPr lvl="3"/>
            <a:r>
              <a:rPr lang="en-US" sz="1000" dirty="0">
                <a:solidFill>
                  <a:schemeClr val="accent3">
                    <a:lumMod val="25000"/>
                  </a:schemeClr>
                </a:solidFill>
                <a:latin typeface="Abadi"/>
              </a:rPr>
              <a:t>Orbit Type: Specific orbits, like LEO, were associated with higher success probabilities.</a:t>
            </a:r>
            <a:endParaRPr lang="es-ES" sz="1000">
              <a:solidFill>
                <a:schemeClr val="accent3">
                  <a:lumMod val="25000"/>
                </a:schemeClr>
              </a:solidFill>
              <a:latin typeface="Abadi"/>
            </a:endParaRPr>
          </a:p>
          <a:p>
            <a:pPr lvl="1"/>
            <a:r>
              <a:rPr lang="en-US" sz="1000" dirty="0">
                <a:solidFill>
                  <a:schemeClr val="accent3">
                    <a:lumMod val="25000"/>
                  </a:schemeClr>
                </a:solidFill>
                <a:latin typeface="Abadi"/>
              </a:rPr>
              <a:t>Improvements After Tuning:</a:t>
            </a:r>
            <a:endParaRPr lang="es-E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After hyperparameter tuning (e.g., adjusting the number of trees in Random Forest and max depth), the model's performance improved, leading to more accurate predictions and better handling of edge cases.</a:t>
            </a:r>
            <a:endParaRPr lang="es-ES" sz="1000" dirty="0">
              <a:solidFill>
                <a:schemeClr val="accent3">
                  <a:lumMod val="25000"/>
                </a:schemeClr>
              </a:solidFill>
              <a:latin typeface="Abadi"/>
            </a:endParaRPr>
          </a:p>
          <a:p>
            <a:pPr lvl="1"/>
            <a:r>
              <a:rPr lang="en-US" sz="1000" dirty="0">
                <a:solidFill>
                  <a:schemeClr val="accent3">
                    <a:lumMod val="25000"/>
                  </a:schemeClr>
                </a:solidFill>
                <a:latin typeface="Abadi"/>
              </a:rPr>
              <a:t>Practical Implications:</a:t>
            </a:r>
            <a:endParaRPr lang="es-ES" sz="1000">
              <a:solidFill>
                <a:schemeClr val="accent3">
                  <a:lumMod val="25000"/>
                </a:schemeClr>
              </a:solidFill>
              <a:latin typeface="Abadi"/>
            </a:endParaRPr>
          </a:p>
          <a:p>
            <a:pPr lvl="2">
              <a:buFont typeface="Wingdings" panose="020B0604020202020204"/>
              <a:buChar char="§"/>
            </a:pPr>
            <a:r>
              <a:rPr lang="en-US" sz="1000" dirty="0">
                <a:solidFill>
                  <a:schemeClr val="accent3">
                    <a:lumMod val="25000"/>
                  </a:schemeClr>
                </a:solidFill>
                <a:latin typeface="Abadi"/>
              </a:rPr>
              <a:t>This model can be used to predict future launch outcomes based on key input features such as payload mass, launch site, and booster version, helping SpaceX make informed decisions and improve mission planning.</a:t>
            </a:r>
            <a:endParaRPr lang="es-ES" sz="1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69326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1626973" y="4009398"/>
            <a:ext cx="8813800" cy="160893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This scatter plot shows an overall improvement in SpaceX's launch success over time. Earlier flights have a higher proportion of failures, while later flights, especially from KSC LC 39A and CCAFS SLC 40, show more consistent success. This trend suggests that SpaceX refined its technology and processes.</a:t>
            </a:r>
            <a:endParaRPr lang="en-US" sz="2200">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9D780848-387B-39F8-1F82-D8BB1FA4A1DB}"/>
              </a:ext>
            </a:extLst>
          </p:cNvPr>
          <p:cNvPicPr>
            <a:picLocks noChangeAspect="1"/>
          </p:cNvPicPr>
          <p:nvPr/>
        </p:nvPicPr>
        <p:blipFill>
          <a:blip r:embed="rId3"/>
          <a:stretch>
            <a:fillRect/>
          </a:stretch>
        </p:blipFill>
        <p:spPr>
          <a:xfrm>
            <a:off x="1623977" y="1714693"/>
            <a:ext cx="8810625" cy="18859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1626009" y="4226667"/>
            <a:ext cx="8796880" cy="1430339"/>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This scatter plot shows that as payload mass increases, particularly beyond 8,000 kg, the success rate of launches improves, especially at KSC LC 39A. Lighter payloads show a mix of successes and failures across all sites. The plot emphasizes the trend of increased launch success with heavier payloads, especially at KSC LC 39A.</a:t>
            </a:r>
            <a:endParaRPr lang="es-ES">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descr="Gráfico, Gráfico de dispersión&#10;&#10;Descripción generada automáticamente">
            <a:extLst>
              <a:ext uri="{FF2B5EF4-FFF2-40B4-BE49-F238E27FC236}">
                <a16:creationId xmlns:a16="http://schemas.microsoft.com/office/drawing/2014/main" id="{36B25E96-04C9-229D-9AF6-BE50272C2257}"/>
              </a:ext>
            </a:extLst>
          </p:cNvPr>
          <p:cNvPicPr>
            <a:picLocks noChangeAspect="1"/>
          </p:cNvPicPr>
          <p:nvPr/>
        </p:nvPicPr>
        <p:blipFill>
          <a:blip r:embed="rId3"/>
          <a:stretch>
            <a:fillRect/>
          </a:stretch>
        </p:blipFill>
        <p:spPr>
          <a:xfrm>
            <a:off x="1624013" y="1714249"/>
            <a:ext cx="8801100" cy="18954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1079574" y="1713021"/>
            <a:ext cx="3932238" cy="4085430"/>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The bar chart shows that the orbits with the highest success rates are ES-L1, GEO, HEO, and SSO, each achieving 100% success rates. These orbits are either at significant distances from Earth or have specialized paths (SSO).</a:t>
            </a:r>
          </a:p>
          <a:p>
            <a:pPr marL="0" indent="0">
              <a:lnSpc>
                <a:spcPct val="100000"/>
              </a:lnSpc>
              <a:spcBef>
                <a:spcPts val="1400"/>
              </a:spcBef>
              <a:buNone/>
            </a:pPr>
            <a:r>
              <a:rPr lang="en-US" sz="2200" dirty="0">
                <a:solidFill>
                  <a:schemeClr val="accent3">
                    <a:lumMod val="25000"/>
                  </a:schemeClr>
                </a:solidFill>
                <a:latin typeface="Abadi"/>
                <a:ea typeface="+mn-lt"/>
                <a:cs typeface="+mn-lt"/>
              </a:rPr>
              <a:t>Overall, the success rates reflect the difficulty of missions relative to orbit distance and complexity, with higher success rates for well-prepared missions to distant or specialized orbits, and more variability for orbits with routine or complex maneuvers like GTO</a:t>
            </a:r>
            <a:endParaRPr lang="en-US">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descr="Gráfico, Gráfico de barras&#10;&#10;Descripción generada automáticamente">
            <a:extLst>
              <a:ext uri="{FF2B5EF4-FFF2-40B4-BE49-F238E27FC236}">
                <a16:creationId xmlns:a16="http://schemas.microsoft.com/office/drawing/2014/main" id="{F0ED5104-15B2-94A4-801E-48910229B61F}"/>
              </a:ext>
            </a:extLst>
          </p:cNvPr>
          <p:cNvPicPr>
            <a:picLocks noChangeAspect="1"/>
          </p:cNvPicPr>
          <p:nvPr/>
        </p:nvPicPr>
        <p:blipFill>
          <a:blip r:embed="rId3"/>
          <a:stretch>
            <a:fillRect/>
          </a:stretch>
        </p:blipFill>
        <p:spPr>
          <a:xfrm>
            <a:off x="5374356" y="1716757"/>
            <a:ext cx="5915025" cy="40862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p:cNvSpPr>
            <a:spLocks noGrp="1"/>
          </p:cNvSpPr>
          <p:nvPr>
            <p:ph type="body" sz="half" idx="4294967295"/>
          </p:nvPr>
        </p:nvSpPr>
        <p:spPr>
          <a:xfrm>
            <a:off x="1734417" y="3808694"/>
            <a:ext cx="8595728" cy="1655931"/>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This scatter plot shows a trend of increasing success rates over time across various orbits, but specifically on those in LEO, ISS, and GTO orbits.</a:t>
            </a:r>
            <a:endParaRPr lang="es-ES">
              <a:solidFill>
                <a:schemeClr val="accent3">
                  <a:lumMod val="25000"/>
                </a:schemeClr>
              </a:solidFill>
              <a:latin typeface="Abadi"/>
              <a:ea typeface="+mn-lt"/>
              <a:cs typeface="+mn-lt"/>
            </a:endParaRPr>
          </a:p>
          <a:p>
            <a:pPr marL="0" indent="0">
              <a:lnSpc>
                <a:spcPct val="100000"/>
              </a:lnSpc>
              <a:spcBef>
                <a:spcPts val="1400"/>
              </a:spcBef>
              <a:buNone/>
            </a:pPr>
            <a:r>
              <a:rPr lang="en-US" sz="2200" dirty="0">
                <a:latin typeface="Abadi"/>
                <a:ea typeface="+mn-lt"/>
                <a:cs typeface="+mn-lt"/>
              </a:rPr>
              <a:t>This suggests a learning curve where experience and technological advancements have enhanced the likelihood of successful outcomes.</a:t>
            </a:r>
            <a:endParaRPr lang="es-ES" dirty="0">
              <a:solidFill>
                <a:schemeClr val="accent3">
                  <a:lumMod val="25000"/>
                </a:schemeClr>
              </a:solidFill>
              <a:latin typeface="Abadi"/>
              <a:cs typeface="Calibr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128D2B13-9F86-9E71-03D0-C8FA57BBB09C}"/>
              </a:ext>
            </a:extLst>
          </p:cNvPr>
          <p:cNvPicPr>
            <a:picLocks noChangeAspect="1"/>
          </p:cNvPicPr>
          <p:nvPr/>
        </p:nvPicPr>
        <p:blipFill>
          <a:blip r:embed="rId3"/>
          <a:stretch>
            <a:fillRect/>
          </a:stretch>
        </p:blipFill>
        <p:spPr>
          <a:xfrm>
            <a:off x="1740067" y="1646071"/>
            <a:ext cx="8591550" cy="17811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p:cNvSpPr>
            <a:spLocks noGrp="1"/>
          </p:cNvSpPr>
          <p:nvPr>
            <p:ph type="body" sz="half" idx="4294967295"/>
          </p:nvPr>
        </p:nvSpPr>
        <p:spPr>
          <a:xfrm>
            <a:off x="1760111" y="3902868"/>
            <a:ext cx="8669043" cy="2218029"/>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This plot shows that LEO and ISS accommodate a diverse range of payloads with steady success rates. In contrast, GTO poses more challenges, particularly for mid-sized payloads.</a:t>
            </a:r>
            <a:endParaRPr lang="es-ES" dirty="0">
              <a:solidFill>
                <a:schemeClr val="accent3">
                  <a:lumMod val="25000"/>
                </a:schemeClr>
              </a:solidFill>
              <a:latin typeface="Abadi"/>
              <a:ea typeface="+mn-lt"/>
              <a:cs typeface="+mn-lt"/>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Heavier payloads beyond 8,000 kg tend to have higher success rates in GEO and SSO orbits. This suggests that the complexity of the orbit and the payload size significantly impact launch outcomes.</a:t>
            </a:r>
            <a:endParaRPr lang="es-ES">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057C5BC3-C496-FB0F-EA19-F55EDA6F379D}"/>
              </a:ext>
            </a:extLst>
          </p:cNvPr>
          <p:cNvPicPr>
            <a:picLocks noChangeAspect="1"/>
          </p:cNvPicPr>
          <p:nvPr/>
        </p:nvPicPr>
        <p:blipFill>
          <a:blip r:embed="rId3"/>
          <a:stretch>
            <a:fillRect/>
          </a:stretch>
        </p:blipFill>
        <p:spPr>
          <a:xfrm>
            <a:off x="1764178" y="1699743"/>
            <a:ext cx="8658225" cy="17335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p:cNvSpPr>
            <a:spLocks noGrp="1"/>
          </p:cNvSpPr>
          <p:nvPr>
            <p:ph type="body" sz="half" idx="4294967295"/>
          </p:nvPr>
        </p:nvSpPr>
        <p:spPr>
          <a:xfrm>
            <a:off x="770011" y="1712569"/>
            <a:ext cx="4301331" cy="418068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This line chart reflects SpaceX's trajectory from early struggles to achieving high reliability in launches.</a:t>
            </a:r>
            <a:endParaRPr lang="es-ES" dirty="0">
              <a:solidFill>
                <a:schemeClr val="accent3">
                  <a:lumMod val="25000"/>
                </a:schemeClr>
              </a:solidFill>
              <a:latin typeface="Abadi"/>
              <a:ea typeface="+mn-lt"/>
              <a:cs typeface="+mn-lt"/>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After 2013, the success rate has improved dramatically, reaching high success from 2016 onward.</a:t>
            </a:r>
            <a:endParaRPr lang="es-ES">
              <a:solidFill>
                <a:schemeClr val="accent3">
                  <a:lumMod val="25000"/>
                </a:schemeClr>
              </a:solidFill>
              <a:latin typeface="Abadi"/>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descr="Gráfico&#10;&#10;Descripción generada automáticamente">
            <a:extLst>
              <a:ext uri="{FF2B5EF4-FFF2-40B4-BE49-F238E27FC236}">
                <a16:creationId xmlns:a16="http://schemas.microsoft.com/office/drawing/2014/main" id="{FE145B77-9E7B-445C-678B-47AAADD84231}"/>
              </a:ext>
            </a:extLst>
          </p:cNvPr>
          <p:cNvPicPr>
            <a:picLocks noChangeAspect="1"/>
          </p:cNvPicPr>
          <p:nvPr/>
        </p:nvPicPr>
        <p:blipFill>
          <a:blip r:embed="rId3"/>
          <a:stretch>
            <a:fillRect/>
          </a:stretch>
        </p:blipFill>
        <p:spPr>
          <a:xfrm>
            <a:off x="5407945" y="1699210"/>
            <a:ext cx="6048375" cy="41814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713735"/>
            <a:ext cx="4813676" cy="450913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The query retrieves all unique launch site names from the </a:t>
            </a:r>
            <a:r>
              <a:rPr lang="en-US" sz="2200" dirty="0">
                <a:solidFill>
                  <a:schemeClr val="accent3">
                    <a:lumMod val="25000"/>
                  </a:schemeClr>
                </a:solidFill>
                <a:latin typeface="Abadi"/>
              </a:rPr>
              <a:t>SPACEXTABLE</a:t>
            </a:r>
            <a:r>
              <a:rPr lang="en-US" sz="2200" dirty="0">
                <a:solidFill>
                  <a:schemeClr val="accent3">
                    <a:lumMod val="25000"/>
                  </a:schemeClr>
                </a:solidFill>
                <a:latin typeface="Abadi"/>
                <a:ea typeface="+mn-lt"/>
                <a:cs typeface="+mn-lt"/>
              </a:rPr>
              <a:t> by using the </a:t>
            </a:r>
            <a:r>
              <a:rPr lang="en-US" sz="2200" dirty="0">
                <a:solidFill>
                  <a:schemeClr val="accent3">
                    <a:lumMod val="25000"/>
                  </a:schemeClr>
                </a:solidFill>
                <a:latin typeface="Abadi"/>
              </a:rPr>
              <a:t>GROUP BY</a:t>
            </a:r>
            <a:r>
              <a:rPr lang="en-US" sz="2200" dirty="0">
                <a:solidFill>
                  <a:schemeClr val="accent3">
                    <a:lumMod val="25000"/>
                  </a:schemeClr>
                </a:solidFill>
                <a:latin typeface="Abadi"/>
                <a:ea typeface="+mn-lt"/>
                <a:cs typeface="+mn-lt"/>
              </a:rPr>
              <a:t> clause on the </a:t>
            </a:r>
            <a:r>
              <a:rPr lang="en-US" sz="2200" err="1">
                <a:solidFill>
                  <a:schemeClr val="accent3">
                    <a:lumMod val="25000"/>
                  </a:schemeClr>
                </a:solidFill>
                <a:latin typeface="Abadi"/>
              </a:rPr>
              <a:t>Launch_Site</a:t>
            </a:r>
            <a:r>
              <a:rPr lang="en-US" sz="2200">
                <a:solidFill>
                  <a:schemeClr val="accent3">
                    <a:lumMod val="25000"/>
                  </a:schemeClr>
                </a:solidFill>
                <a:latin typeface="Abadi"/>
                <a:ea typeface="+mn-lt"/>
                <a:cs typeface="+mn-lt"/>
              </a:rPr>
              <a:t> column.</a:t>
            </a:r>
            <a:endParaRPr lang="es-ES">
              <a:solidFill>
                <a:schemeClr val="accent3">
                  <a:lumMod val="25000"/>
                </a:schemeClr>
              </a:solidFill>
              <a:latin typeface="Abad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00C5E859-9F9F-46DC-FB3D-E9219F7FA57B}"/>
              </a:ext>
            </a:extLst>
          </p:cNvPr>
          <p:cNvPicPr>
            <a:picLocks noChangeAspect="1"/>
          </p:cNvPicPr>
          <p:nvPr/>
        </p:nvPicPr>
        <p:blipFill>
          <a:blip r:embed="rId3"/>
          <a:stretch>
            <a:fillRect/>
          </a:stretch>
        </p:blipFill>
        <p:spPr>
          <a:xfrm>
            <a:off x="6615112" y="1716881"/>
            <a:ext cx="4676775" cy="31146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599407"/>
            <a:ext cx="3244777" cy="4625180"/>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 query retrieves the first 5 records from the </a:t>
            </a:r>
            <a:r>
              <a:rPr lang="en-US" sz="2000" dirty="0">
                <a:solidFill>
                  <a:schemeClr val="accent3">
                    <a:lumMod val="25000"/>
                  </a:schemeClr>
                </a:solidFill>
                <a:latin typeface="Abadi"/>
              </a:rPr>
              <a:t>SPACEXTABLE</a:t>
            </a:r>
            <a:r>
              <a:rPr lang="en-US" sz="2000" dirty="0">
                <a:solidFill>
                  <a:schemeClr val="accent3">
                    <a:lumMod val="25000"/>
                  </a:schemeClr>
                </a:solidFill>
                <a:latin typeface="Abadi"/>
                <a:ea typeface="+mn-lt"/>
                <a:cs typeface="+mn-lt"/>
              </a:rPr>
              <a:t> where the </a:t>
            </a:r>
            <a:r>
              <a:rPr lang="en-US" sz="2000" err="1">
                <a:solidFill>
                  <a:schemeClr val="accent3">
                    <a:lumMod val="25000"/>
                  </a:schemeClr>
                </a:solidFill>
                <a:latin typeface="Abadi"/>
              </a:rPr>
              <a:t>Launch_Site</a:t>
            </a:r>
            <a:r>
              <a:rPr lang="en-US" sz="2000" dirty="0">
                <a:solidFill>
                  <a:schemeClr val="accent3">
                    <a:lumMod val="25000"/>
                  </a:schemeClr>
                </a:solidFill>
                <a:latin typeface="Abadi"/>
                <a:ea typeface="+mn-lt"/>
                <a:cs typeface="+mn-lt"/>
              </a:rPr>
              <a:t> name starts with "KSC".</a:t>
            </a:r>
            <a:endParaRPr lang="es-ES" sz="2000">
              <a:solidFill>
                <a:schemeClr val="accent3">
                  <a:lumMod val="25000"/>
                </a:schemeClr>
              </a:solidFill>
              <a:latin typeface="Abadi"/>
              <a:ea typeface="+mn-lt"/>
              <a:cs typeface="+mn-lt"/>
            </a:endParaRPr>
          </a:p>
          <a:p>
            <a:pPr marL="0" indent="0">
              <a:lnSpc>
                <a:spcPct val="100000"/>
              </a:lnSpc>
              <a:spcBef>
                <a:spcPts val="1400"/>
              </a:spcBef>
              <a:buNone/>
            </a:pPr>
            <a:r>
              <a:rPr lang="en-US" sz="2000" dirty="0">
                <a:solidFill>
                  <a:schemeClr val="accent3">
                    <a:lumMod val="25000"/>
                  </a:schemeClr>
                </a:solidFill>
                <a:latin typeface="Abadi"/>
                <a:ea typeface="+mn-lt"/>
                <a:cs typeface="+mn-lt"/>
              </a:rPr>
              <a:t>The </a:t>
            </a:r>
            <a:r>
              <a:rPr lang="en-US" sz="2000" dirty="0">
                <a:solidFill>
                  <a:schemeClr val="accent3">
                    <a:lumMod val="25000"/>
                  </a:schemeClr>
                </a:solidFill>
                <a:latin typeface="Abadi"/>
              </a:rPr>
              <a:t>LIKE</a:t>
            </a:r>
            <a:r>
              <a:rPr lang="en-US" sz="2000" dirty="0">
                <a:solidFill>
                  <a:schemeClr val="accent3">
                    <a:lumMod val="25000"/>
                  </a:schemeClr>
                </a:solidFill>
                <a:latin typeface="Abadi"/>
                <a:ea typeface="+mn-lt"/>
                <a:cs typeface="+mn-lt"/>
              </a:rPr>
              <a:t> clause with </a:t>
            </a:r>
            <a:r>
              <a:rPr lang="en-US" sz="2000" dirty="0">
                <a:solidFill>
                  <a:schemeClr val="accent3">
                    <a:lumMod val="25000"/>
                  </a:schemeClr>
                </a:solidFill>
                <a:latin typeface="Abadi"/>
              </a:rPr>
              <a:t>KSC%</a:t>
            </a:r>
            <a:r>
              <a:rPr lang="en-US" sz="2000" dirty="0">
                <a:solidFill>
                  <a:schemeClr val="accent3">
                    <a:lumMod val="25000"/>
                  </a:schemeClr>
                </a:solidFill>
                <a:latin typeface="Abadi"/>
                <a:ea typeface="+mn-lt"/>
                <a:cs typeface="+mn-lt"/>
              </a:rPr>
              <a:t> is used to match any launch site that begins with "KSC".</a:t>
            </a:r>
            <a:endParaRPr lang="es-ES" sz="2000">
              <a:solidFill>
                <a:schemeClr val="accent3">
                  <a:lumMod val="25000"/>
                </a:schemeClr>
              </a:solidFill>
              <a:latin typeface="Abadi"/>
              <a:ea typeface="+mn-lt"/>
              <a:cs typeface="+mn-lt"/>
            </a:endParaRPr>
          </a:p>
          <a:p>
            <a:pPr marL="0" indent="0">
              <a:lnSpc>
                <a:spcPct val="100000"/>
              </a:lnSpc>
              <a:spcBef>
                <a:spcPts val="1400"/>
              </a:spcBef>
              <a:buNone/>
            </a:pPr>
            <a:r>
              <a:rPr lang="en-US" sz="2000" dirty="0">
                <a:solidFill>
                  <a:schemeClr val="accent3">
                    <a:lumMod val="25000"/>
                  </a:schemeClr>
                </a:solidFill>
                <a:latin typeface="Abadi"/>
                <a:ea typeface="+mn-lt"/>
                <a:cs typeface="+mn-lt"/>
              </a:rPr>
              <a:t>The </a:t>
            </a:r>
            <a:r>
              <a:rPr lang="en-US" sz="2000" dirty="0">
                <a:solidFill>
                  <a:schemeClr val="accent3">
                    <a:lumMod val="25000"/>
                  </a:schemeClr>
                </a:solidFill>
                <a:latin typeface="Abadi"/>
              </a:rPr>
              <a:t>LIMIT 5</a:t>
            </a:r>
            <a:r>
              <a:rPr lang="en-US" sz="2000" dirty="0">
                <a:solidFill>
                  <a:schemeClr val="accent3">
                    <a:lumMod val="25000"/>
                  </a:schemeClr>
                </a:solidFill>
                <a:latin typeface="Abadi"/>
                <a:ea typeface="+mn-lt"/>
                <a:cs typeface="+mn-lt"/>
              </a:rPr>
              <a:t> clause ensures that only 5 records are returned.</a:t>
            </a:r>
            <a:endParaRPr lang="es-ES" sz="200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Imagen 1" descr="Tabla&#10;&#10;Descripción generada automáticamente">
            <a:extLst>
              <a:ext uri="{FF2B5EF4-FFF2-40B4-BE49-F238E27FC236}">
                <a16:creationId xmlns:a16="http://schemas.microsoft.com/office/drawing/2014/main" id="{7EBB992F-F28D-5435-EEB9-E0AF67FC8D33}"/>
              </a:ext>
            </a:extLst>
          </p:cNvPr>
          <p:cNvPicPr>
            <a:picLocks noChangeAspect="1"/>
          </p:cNvPicPr>
          <p:nvPr/>
        </p:nvPicPr>
        <p:blipFill>
          <a:blip r:embed="rId3"/>
          <a:stretch>
            <a:fillRect/>
          </a:stretch>
        </p:blipFill>
        <p:spPr>
          <a:xfrm>
            <a:off x="4238625" y="1600952"/>
            <a:ext cx="7048501" cy="366236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1491840"/>
            <a:ext cx="10334467" cy="452906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Summary of methodologies</a:t>
            </a:r>
            <a:endParaRPr lang="en-US" b="1">
              <a:solidFill>
                <a:schemeClr val="accent3">
                  <a:lumMod val="25000"/>
                </a:schemeClr>
              </a:solidFill>
              <a:latin typeface="IBM Plex Mono Text"/>
            </a:endParaRPr>
          </a:p>
          <a:p>
            <a:pPr lvl="1">
              <a:lnSpc>
                <a:spcPct val="100000"/>
              </a:lnSpc>
              <a:spcBef>
                <a:spcPts val="1400"/>
              </a:spcBef>
            </a:pPr>
            <a:r>
              <a:rPr lang="en-US" sz="1800" u="sng" dirty="0">
                <a:solidFill>
                  <a:schemeClr val="accent3">
                    <a:lumMod val="25000"/>
                  </a:schemeClr>
                </a:solidFill>
                <a:latin typeface="Abadi"/>
              </a:rPr>
              <a:t>Data Collection</a:t>
            </a:r>
            <a:r>
              <a:rPr lang="en-US" sz="1800" dirty="0">
                <a:solidFill>
                  <a:schemeClr val="accent3">
                    <a:lumMod val="25000"/>
                  </a:schemeClr>
                </a:solidFill>
                <a:latin typeface="Abadi"/>
              </a:rPr>
              <a:t>:</a:t>
            </a:r>
            <a:endParaRPr lang="en-US" sz="1800">
              <a:solidFill>
                <a:schemeClr val="accent3">
                  <a:lumMod val="25000"/>
                </a:schemeClr>
              </a:solidFill>
              <a:latin typeface="Abadi"/>
            </a:endParaRPr>
          </a:p>
          <a:p>
            <a:pPr>
              <a:buNone/>
            </a:pPr>
            <a:r>
              <a:rPr lang="en-US" sz="2200" dirty="0">
                <a:solidFill>
                  <a:schemeClr val="accent3">
                    <a:lumMod val="25000"/>
                  </a:schemeClr>
                </a:solidFill>
                <a:latin typeface="Abadi"/>
              </a:rPr>
              <a:t>Utilized both SpaceX API calls and web scraping techniques to gather comprehensive data on launch sites, flight details, and outcomes.</a:t>
            </a:r>
            <a:endParaRPr lang="en-US" dirty="0">
              <a:solidFill>
                <a:schemeClr val="accent3">
                  <a:lumMod val="25000"/>
                </a:schemeClr>
              </a:solidFill>
              <a:latin typeface="Abadi"/>
            </a:endParaRPr>
          </a:p>
          <a:p>
            <a:pPr>
              <a:buNone/>
            </a:pPr>
            <a:endParaRPr lang="en-US" sz="2200" dirty="0">
              <a:solidFill>
                <a:schemeClr val="accent3">
                  <a:lumMod val="25000"/>
                </a:schemeClr>
              </a:solidFill>
              <a:latin typeface="Abadi"/>
            </a:endParaRPr>
          </a:p>
          <a:p>
            <a:pPr lvl="1">
              <a:buFont typeface="Arial" panose="020B0604020202020204"/>
              <a:buChar char="•"/>
            </a:pPr>
            <a:r>
              <a:rPr lang="en-US" sz="1800" u="sng" dirty="0">
                <a:solidFill>
                  <a:schemeClr val="accent3">
                    <a:lumMod val="25000"/>
                  </a:schemeClr>
                </a:solidFill>
                <a:latin typeface="Abadi"/>
              </a:rPr>
              <a:t>Data Wrangling and Processing</a:t>
            </a:r>
            <a:r>
              <a:rPr lang="en-US" sz="1800" dirty="0">
                <a:solidFill>
                  <a:schemeClr val="accent3">
                    <a:lumMod val="25000"/>
                  </a:schemeClr>
                </a:solidFill>
                <a:latin typeface="Abadi"/>
              </a:rPr>
              <a:t>:</a:t>
            </a:r>
          </a:p>
          <a:p>
            <a:pPr>
              <a:spcBef>
                <a:spcPts val="1000"/>
              </a:spcBef>
              <a:buNone/>
            </a:pPr>
            <a:r>
              <a:rPr lang="en-US" sz="2200" dirty="0">
                <a:solidFill>
                  <a:schemeClr val="accent3">
                    <a:lumMod val="25000"/>
                  </a:schemeClr>
                </a:solidFill>
                <a:latin typeface="Abadi"/>
              </a:rPr>
              <a:t>Conducted data cleaning to handle missing values, correct data formats, and ensure consistency.</a:t>
            </a:r>
            <a:endParaRPr lang="en-US" sz="2200">
              <a:solidFill>
                <a:schemeClr val="accent3">
                  <a:lumMod val="25000"/>
                </a:schemeClr>
              </a:solidFill>
              <a:latin typeface="Abadi"/>
            </a:endParaRPr>
          </a:p>
          <a:p>
            <a:pPr>
              <a:spcBef>
                <a:spcPts val="1000"/>
              </a:spcBef>
              <a:buNone/>
            </a:pPr>
            <a:r>
              <a:rPr lang="en-US" sz="2200" dirty="0">
                <a:solidFill>
                  <a:schemeClr val="accent3">
                    <a:lumMod val="25000"/>
                  </a:schemeClr>
                </a:solidFill>
                <a:latin typeface="Abadi"/>
              </a:rPr>
              <a:t>Applied data transformation techniques to prepare the dataset for analysis, enabling smooth exploratory data analysis (EDA) and predictive modeling.</a:t>
            </a:r>
          </a:p>
          <a:p>
            <a:pPr>
              <a:buNone/>
            </a:pPr>
            <a:endParaRPr lang="en-US" sz="2200" dirty="0">
              <a:solidFill>
                <a:schemeClr val="accent3">
                  <a:lumMod val="25000"/>
                </a:schemeClr>
              </a:solidFill>
              <a:latin typeface="Abadi"/>
            </a:endParaRPr>
          </a:p>
          <a:p>
            <a:pPr lvl="1">
              <a:buFont typeface="Arial" panose="020B0604020202020204"/>
              <a:buChar char="•"/>
            </a:pPr>
            <a:r>
              <a:rPr lang="en-US" sz="1800" u="sng" dirty="0">
                <a:solidFill>
                  <a:schemeClr val="accent3">
                    <a:lumMod val="25000"/>
                  </a:schemeClr>
                </a:solidFill>
                <a:latin typeface="Abadi"/>
              </a:rPr>
              <a:t>Exploratory Data Analysis (EDA)</a:t>
            </a:r>
            <a:r>
              <a:rPr lang="en-US" sz="1800" dirty="0">
                <a:solidFill>
                  <a:schemeClr val="accent3">
                    <a:lumMod val="25000"/>
                  </a:schemeClr>
                </a:solidFill>
                <a:latin typeface="Abadi"/>
              </a:rPr>
              <a:t>:</a:t>
            </a:r>
            <a:endParaRPr lang="en-US" sz="1800">
              <a:solidFill>
                <a:schemeClr val="accent3">
                  <a:lumMod val="25000"/>
                </a:schemeClr>
              </a:solidFill>
              <a:latin typeface="Abadi"/>
            </a:endParaRPr>
          </a:p>
          <a:p>
            <a:pPr>
              <a:spcBef>
                <a:spcPts val="1000"/>
              </a:spcBef>
              <a:buNone/>
            </a:pPr>
            <a:r>
              <a:rPr lang="en-US" sz="2200" dirty="0">
                <a:solidFill>
                  <a:schemeClr val="accent3">
                    <a:lumMod val="25000"/>
                  </a:schemeClr>
                </a:solidFill>
                <a:latin typeface="Abadi"/>
              </a:rPr>
              <a:t>Visualized data using various charts like scatter plots, bar charts, and line graphs to identify patterns and trends related to launch success rates, payload distribution, and flight details.</a:t>
            </a:r>
            <a:endParaRPr lang="en-US" sz="2200">
              <a:solidFill>
                <a:schemeClr val="accent3">
                  <a:lumMod val="25000"/>
                </a:schemeClr>
              </a:solidFill>
              <a:latin typeface="Abadi"/>
            </a:endParaRPr>
          </a:p>
          <a:p>
            <a:pPr>
              <a:buNone/>
            </a:pPr>
            <a:r>
              <a:rPr lang="en-US" sz="2200" dirty="0">
                <a:solidFill>
                  <a:schemeClr val="accent3">
                    <a:lumMod val="25000"/>
                  </a:schemeClr>
                </a:solidFill>
                <a:latin typeface="Abadi"/>
              </a:rPr>
              <a:t>SQL queries were used to analyze data patterns and extract insights from the dataset.</a:t>
            </a:r>
          </a:p>
          <a:p>
            <a:pPr>
              <a:spcBef>
                <a:spcPts val="1000"/>
              </a:spcBef>
              <a:buNone/>
            </a:pPr>
            <a:endParaRPr lang="en-US" sz="2200" dirty="0">
              <a:solidFill>
                <a:schemeClr val="accent3">
                  <a:lumMod val="25000"/>
                </a:schemeClr>
              </a:solidFill>
              <a:latin typeface="Abadi"/>
            </a:endParaRPr>
          </a:p>
          <a:p>
            <a:pPr lvl="1">
              <a:buFont typeface="Arial" panose="020B0604020202020204"/>
              <a:buChar char="•"/>
            </a:pPr>
            <a:r>
              <a:rPr lang="en-US" sz="1800" u="sng" dirty="0">
                <a:solidFill>
                  <a:schemeClr val="accent3">
                    <a:lumMod val="25000"/>
                  </a:schemeClr>
                </a:solidFill>
                <a:latin typeface="Abadi"/>
              </a:rPr>
              <a:t>Interactive Visual Analytics</a:t>
            </a:r>
            <a:r>
              <a:rPr lang="en-US" sz="1800" dirty="0">
                <a:solidFill>
                  <a:schemeClr val="accent3">
                    <a:lumMod val="25000"/>
                  </a:schemeClr>
                </a:solidFill>
                <a:latin typeface="Abadi"/>
              </a:rPr>
              <a:t>:</a:t>
            </a:r>
          </a:p>
          <a:p>
            <a:pPr>
              <a:spcBef>
                <a:spcPts val="1000"/>
              </a:spcBef>
              <a:buNone/>
            </a:pPr>
            <a:r>
              <a:rPr lang="en-US" sz="2200" dirty="0">
                <a:solidFill>
                  <a:schemeClr val="accent3">
                    <a:lumMod val="25000"/>
                  </a:schemeClr>
                </a:solidFill>
                <a:latin typeface="Abadi"/>
              </a:rPr>
              <a:t>Implemented interactive map visualizations using Folium to display launch site locations, launch outcomes, and proximity analysis.</a:t>
            </a:r>
            <a:endParaRPr lang="en-US" sz="2200">
              <a:solidFill>
                <a:schemeClr val="accent3">
                  <a:lumMod val="25000"/>
                </a:schemeClr>
              </a:solidFill>
              <a:latin typeface="Abadi"/>
            </a:endParaRPr>
          </a:p>
          <a:p>
            <a:pPr>
              <a:spcBef>
                <a:spcPts val="1000"/>
              </a:spcBef>
              <a:buNone/>
            </a:pPr>
            <a:r>
              <a:rPr lang="en-US" sz="2200" dirty="0">
                <a:solidFill>
                  <a:schemeClr val="accent3">
                    <a:lumMod val="25000"/>
                  </a:schemeClr>
                </a:solidFill>
                <a:latin typeface="Abadi"/>
              </a:rPr>
              <a:t>Developed a dynamic dashboard with </a:t>
            </a:r>
            <a:r>
              <a:rPr lang="en-US" sz="2200" err="1">
                <a:solidFill>
                  <a:schemeClr val="accent3">
                    <a:lumMod val="25000"/>
                  </a:schemeClr>
                </a:solidFill>
                <a:latin typeface="Abadi"/>
              </a:rPr>
              <a:t>Plotly</a:t>
            </a:r>
            <a:r>
              <a:rPr lang="en-US" sz="2200" dirty="0">
                <a:solidFill>
                  <a:schemeClr val="accent3">
                    <a:lumMod val="25000"/>
                  </a:schemeClr>
                </a:solidFill>
                <a:latin typeface="Abadi"/>
              </a:rPr>
              <a:t> Dash to showcase launch success rates and payload performance.</a:t>
            </a:r>
          </a:p>
          <a:p>
            <a:pPr>
              <a:buNone/>
            </a:pPr>
            <a:endParaRPr lang="en-US" sz="2200" dirty="0">
              <a:solidFill>
                <a:schemeClr val="accent3">
                  <a:lumMod val="25000"/>
                </a:schemeClr>
              </a:solidFill>
              <a:latin typeface="Abadi"/>
            </a:endParaRPr>
          </a:p>
          <a:p>
            <a:pPr lvl="1"/>
            <a:r>
              <a:rPr lang="en-US" sz="1800" u="sng" dirty="0">
                <a:solidFill>
                  <a:schemeClr val="accent3">
                    <a:lumMod val="25000"/>
                  </a:schemeClr>
                </a:solidFill>
                <a:latin typeface="Abadi"/>
              </a:rPr>
              <a:t>Predictive Analysis</a:t>
            </a:r>
            <a:r>
              <a:rPr lang="en-US" sz="1800" dirty="0">
                <a:solidFill>
                  <a:schemeClr val="accent3">
                    <a:lumMod val="25000"/>
                  </a:schemeClr>
                </a:solidFill>
                <a:latin typeface="Abadi"/>
              </a:rPr>
              <a:t>:</a:t>
            </a:r>
            <a:endParaRPr lang="en-US" sz="1800">
              <a:solidFill>
                <a:schemeClr val="accent3">
                  <a:lumMod val="25000"/>
                </a:schemeClr>
              </a:solidFill>
              <a:latin typeface="Abadi"/>
            </a:endParaRPr>
          </a:p>
          <a:p>
            <a:pPr>
              <a:buNone/>
            </a:pPr>
            <a:r>
              <a:rPr lang="en-US" sz="2200" dirty="0">
                <a:solidFill>
                  <a:schemeClr val="accent3">
                    <a:lumMod val="25000"/>
                  </a:schemeClr>
                </a:solidFill>
                <a:latin typeface="Abadi"/>
              </a:rPr>
              <a:t>Built classification models to predict the outcomes of SpaceX launches.</a:t>
            </a:r>
            <a:endParaRPr lang="en-US">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Evaluated, tuned, and selected the best-performing models based on classification accuracy and other relevant metrics.</a:t>
            </a:r>
            <a:endParaRPr lang="en-US">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718469"/>
            <a:ext cx="4292527" cy="450611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latin typeface="Abadi"/>
                <a:ea typeface="+mn-lt"/>
                <a:cs typeface="+mn-lt"/>
              </a:rPr>
              <a:t>The query calculates the total payload mass carried by all boosters launched by NASA (CRS), using the </a:t>
            </a:r>
            <a:r>
              <a:rPr lang="en-US" sz="2000" dirty="0">
                <a:solidFill>
                  <a:schemeClr val="accent3">
                    <a:lumMod val="25000"/>
                  </a:schemeClr>
                </a:solidFill>
                <a:latin typeface="Abadi"/>
              </a:rPr>
              <a:t>SUM</a:t>
            </a:r>
            <a:r>
              <a:rPr lang="en-US" sz="2000" dirty="0">
                <a:solidFill>
                  <a:schemeClr val="accent3">
                    <a:lumMod val="25000"/>
                  </a:schemeClr>
                </a:solidFill>
                <a:latin typeface="Abadi"/>
                <a:ea typeface="+mn-lt"/>
                <a:cs typeface="+mn-lt"/>
              </a:rPr>
              <a:t> function on the </a:t>
            </a:r>
            <a:r>
              <a:rPr lang="en-US" sz="2000" dirty="0">
                <a:solidFill>
                  <a:schemeClr val="accent3">
                    <a:lumMod val="25000"/>
                  </a:schemeClr>
                </a:solidFill>
                <a:latin typeface="Abadi"/>
              </a:rPr>
              <a:t>PAYLOAD_MASS__KG_</a:t>
            </a:r>
            <a:r>
              <a:rPr lang="en-US" sz="2000" dirty="0">
                <a:solidFill>
                  <a:schemeClr val="accent3">
                    <a:lumMod val="25000"/>
                  </a:schemeClr>
                </a:solidFill>
                <a:latin typeface="Abadi"/>
                <a:ea typeface="+mn-lt"/>
                <a:cs typeface="+mn-lt"/>
              </a:rPr>
              <a:t> column.</a:t>
            </a:r>
            <a:endParaRPr lang="es-ES" sz="20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descr="Interfaz de usuario gráfica, Texto, Aplicación, Chat o mensaje de texto, Correo electrónico&#10;&#10;Descripción generada automáticamente">
            <a:extLst>
              <a:ext uri="{FF2B5EF4-FFF2-40B4-BE49-F238E27FC236}">
                <a16:creationId xmlns:a16="http://schemas.microsoft.com/office/drawing/2014/main" id="{1E3526CE-05DA-1884-E8D3-8A3F8687B74B}"/>
              </a:ext>
            </a:extLst>
          </p:cNvPr>
          <p:cNvPicPr>
            <a:picLocks noChangeAspect="1"/>
          </p:cNvPicPr>
          <p:nvPr/>
        </p:nvPicPr>
        <p:blipFill>
          <a:blip r:embed="rId3"/>
          <a:stretch>
            <a:fillRect/>
          </a:stretch>
        </p:blipFill>
        <p:spPr>
          <a:xfrm>
            <a:off x="5515978" y="1717759"/>
            <a:ext cx="5772150" cy="22193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1853479" y="4123531"/>
            <a:ext cx="8483528" cy="2101056"/>
          </a:xfrm>
          <a:prstGeom prst="rect">
            <a:avLst/>
          </a:prstGeom>
        </p:spPr>
        <p:txBody>
          <a:bodyPr lIns="91440" tIns="45720" rIns="91440" bIns="45720" anchor="t">
            <a:normAutofit/>
          </a:bodyPr>
          <a:lstStyle/>
          <a:p>
            <a:pPr marL="0" indent="0">
              <a:buNone/>
            </a:pPr>
            <a:r>
              <a:rPr lang="en-US" sz="2000">
                <a:solidFill>
                  <a:schemeClr val="accent3">
                    <a:lumMod val="25000"/>
                  </a:schemeClr>
                </a:solidFill>
                <a:latin typeface="Abadi"/>
                <a:ea typeface="+mn-lt"/>
                <a:cs typeface="+mn-lt"/>
              </a:rPr>
              <a:t>This query calculates the average payload mass carried by the F9 v1.1</a:t>
            </a:r>
            <a:r>
              <a:rPr lang="en-US" sz="2000" dirty="0">
                <a:solidFill>
                  <a:schemeClr val="accent3">
                    <a:lumMod val="25000"/>
                  </a:schemeClr>
                </a:solidFill>
                <a:latin typeface="Abadi"/>
                <a:ea typeface="+mn-lt"/>
                <a:cs typeface="+mn-lt"/>
              </a:rPr>
              <a:t> </a:t>
            </a:r>
            <a:r>
              <a:rPr lang="en-US" sz="2000">
                <a:solidFill>
                  <a:schemeClr val="accent3">
                    <a:lumMod val="25000"/>
                  </a:schemeClr>
                </a:solidFill>
                <a:latin typeface="Abadi"/>
                <a:ea typeface="+mn-lt"/>
                <a:cs typeface="+mn-lt"/>
              </a:rPr>
              <a:t>booster version.</a:t>
            </a:r>
            <a:endParaRPr lang="es-ES" sz="2000">
              <a:solidFill>
                <a:schemeClr val="accent3">
                  <a:lumMod val="25000"/>
                </a:schemeClr>
              </a:solidFill>
              <a:latin typeface="Abadi"/>
              <a:cs typeface="Calibri"/>
            </a:endParaRPr>
          </a:p>
          <a:p>
            <a:pPr marL="0" indent="0">
              <a:buNone/>
            </a:pPr>
            <a:r>
              <a:rPr lang="en-US" sz="2000">
                <a:solidFill>
                  <a:schemeClr val="accent3">
                    <a:lumMod val="25000"/>
                  </a:schemeClr>
                </a:solidFill>
                <a:latin typeface="Abadi"/>
                <a:ea typeface="+mn-lt"/>
                <a:cs typeface="+mn-lt"/>
              </a:rPr>
              <a:t>The </a:t>
            </a:r>
            <a:r>
              <a:rPr lang="en-US" sz="2000">
                <a:solidFill>
                  <a:schemeClr val="accent3">
                    <a:lumMod val="25000"/>
                  </a:schemeClr>
                </a:solidFill>
                <a:latin typeface="Abadi"/>
              </a:rPr>
              <a:t>AVG</a:t>
            </a:r>
            <a:r>
              <a:rPr lang="en-US" sz="2000">
                <a:solidFill>
                  <a:schemeClr val="accent3">
                    <a:lumMod val="25000"/>
                  </a:schemeClr>
                </a:solidFill>
                <a:latin typeface="Abadi"/>
                <a:ea typeface="+mn-lt"/>
                <a:cs typeface="+mn-lt"/>
              </a:rPr>
              <a:t> function is used to find the mean of the </a:t>
            </a:r>
            <a:r>
              <a:rPr lang="en-US" sz="2000">
                <a:solidFill>
                  <a:schemeClr val="accent3">
                    <a:lumMod val="25000"/>
                  </a:schemeClr>
                </a:solidFill>
                <a:latin typeface="Abadi"/>
              </a:rPr>
              <a:t>PAYLOAD_MASS__KG_</a:t>
            </a:r>
            <a:r>
              <a:rPr lang="en-US" sz="2000" dirty="0">
                <a:solidFill>
                  <a:schemeClr val="accent3">
                    <a:lumMod val="25000"/>
                  </a:schemeClr>
                </a:solidFill>
                <a:latin typeface="Abadi"/>
                <a:ea typeface="+mn-lt"/>
                <a:cs typeface="+mn-lt"/>
              </a:rPr>
              <a:t> </a:t>
            </a:r>
            <a:r>
              <a:rPr lang="en-US" sz="2000">
                <a:solidFill>
                  <a:schemeClr val="accent3">
                    <a:lumMod val="25000"/>
                  </a:schemeClr>
                </a:solidFill>
                <a:latin typeface="Abadi"/>
                <a:ea typeface="+mn-lt"/>
                <a:cs typeface="+mn-lt"/>
              </a:rPr>
              <a:t>column for all records where the </a:t>
            </a:r>
            <a:r>
              <a:rPr lang="en-US" sz="2000" err="1">
                <a:solidFill>
                  <a:schemeClr val="accent3">
                    <a:lumMod val="25000"/>
                  </a:schemeClr>
                </a:solidFill>
                <a:latin typeface="Abadi"/>
              </a:rPr>
              <a:t>Booster_Version</a:t>
            </a:r>
            <a:r>
              <a:rPr lang="en-US" sz="2000">
                <a:solidFill>
                  <a:schemeClr val="accent3">
                    <a:lumMod val="25000"/>
                  </a:schemeClr>
                </a:solidFill>
                <a:latin typeface="Abadi"/>
                <a:ea typeface="+mn-lt"/>
                <a:cs typeface="+mn-lt"/>
              </a:rPr>
              <a:t> starts with "F9 v1.1".</a:t>
            </a:r>
            <a:endParaRPr lang="en-US" sz="200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6DA1178B-9911-F5EF-EFD7-BFCD6F27B345}"/>
              </a:ext>
            </a:extLst>
          </p:cNvPr>
          <p:cNvPicPr>
            <a:picLocks noChangeAspect="1"/>
          </p:cNvPicPr>
          <p:nvPr/>
        </p:nvPicPr>
        <p:blipFill>
          <a:blip r:embed="rId3"/>
          <a:stretch>
            <a:fillRect/>
          </a:stretch>
        </p:blipFill>
        <p:spPr>
          <a:xfrm>
            <a:off x="1857375" y="1709988"/>
            <a:ext cx="8477250" cy="2114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p:cNvSpPr>
            <a:spLocks noGrp="1"/>
          </p:cNvSpPr>
          <p:nvPr>
            <p:ph idx="4294967295"/>
          </p:nvPr>
        </p:nvSpPr>
        <p:spPr>
          <a:xfrm>
            <a:off x="1627259" y="4706937"/>
            <a:ext cx="8959777" cy="1517650"/>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latin typeface="Abadi"/>
                <a:ea typeface="+mn-lt"/>
                <a:cs typeface="+mn-lt"/>
              </a:rPr>
              <a:t>The query finds the earliest date when a successful landing on a drone ship was achieved by using the MIN function on the Date column.</a:t>
            </a:r>
            <a:endParaRPr lang="es-ES" sz="2000">
              <a:solidFill>
                <a:schemeClr val="accent3">
                  <a:lumMod val="25000"/>
                </a:schemeClr>
              </a:solidFill>
              <a:latin typeface="Abadi"/>
              <a:ea typeface="+mn-lt"/>
              <a:cs typeface="+mn-lt"/>
            </a:endParaRPr>
          </a:p>
          <a:p>
            <a:pPr marL="0" indent="0">
              <a:buNone/>
            </a:pPr>
            <a:r>
              <a:rPr lang="en-US" sz="2000" dirty="0">
                <a:solidFill>
                  <a:schemeClr val="accent3">
                    <a:lumMod val="25000"/>
                  </a:schemeClr>
                </a:solidFill>
                <a:latin typeface="Abadi"/>
                <a:ea typeface="+mn-lt"/>
                <a:cs typeface="+mn-lt"/>
              </a:rPr>
              <a:t>The WHERE clause filters for records where the </a:t>
            </a:r>
            <a:r>
              <a:rPr lang="en-US" sz="2000" err="1">
                <a:solidFill>
                  <a:schemeClr val="accent3">
                    <a:lumMod val="25000"/>
                  </a:schemeClr>
                </a:solidFill>
                <a:latin typeface="Abadi"/>
                <a:ea typeface="+mn-lt"/>
                <a:cs typeface="+mn-lt"/>
              </a:rPr>
              <a:t>Landing_Outcome</a:t>
            </a:r>
            <a:r>
              <a:rPr lang="en-US" sz="2000" dirty="0">
                <a:solidFill>
                  <a:schemeClr val="accent3">
                    <a:lumMod val="25000"/>
                  </a:schemeClr>
                </a:solidFill>
                <a:latin typeface="Abadi"/>
                <a:ea typeface="+mn-lt"/>
                <a:cs typeface="+mn-lt"/>
              </a:rPr>
              <a:t> is "Success (drone ship)".</a:t>
            </a:r>
            <a:endParaRPr lang="en-US" sz="2000">
              <a:solidFill>
                <a:schemeClr val="accent3">
                  <a:lumMod val="25000"/>
                </a:schemeClr>
              </a:solidFill>
              <a:latin typeface="Abadi"/>
              <a:ea typeface="+mn-lt"/>
              <a:cs typeface="+mn-lt"/>
            </a:endParaRPr>
          </a:p>
          <a:p>
            <a:endParaRPr lang="en-US" sz="2200" dirty="0">
              <a:solidFill>
                <a:schemeClr val="accent3">
                  <a:lumMod val="25000"/>
                </a:schemeClr>
              </a:solidFill>
              <a:cs typeface="Calibri"/>
            </a:endParaRPr>
          </a:p>
          <a:p>
            <a:pPr marL="0" indent="0">
              <a:lnSpc>
                <a:spcPct val="100000"/>
              </a:lnSpc>
              <a:spcBef>
                <a:spcPts val="1400"/>
              </a:spcBef>
              <a:buNone/>
            </a:pPr>
            <a:endParaRPr lang="en-US" sz="2200" dirty="0">
              <a:solidFill>
                <a:schemeClr val="accent3">
                  <a:lumMod val="25000"/>
                </a:schemeClr>
              </a:solidFill>
              <a:ea typeface="+mn-lt"/>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1A8AA34A-C127-21D9-456E-FF06DBEC9012}"/>
              </a:ext>
            </a:extLst>
          </p:cNvPr>
          <p:cNvPicPr>
            <a:picLocks noChangeAspect="1"/>
          </p:cNvPicPr>
          <p:nvPr/>
        </p:nvPicPr>
        <p:blipFill>
          <a:blip r:embed="rId3"/>
          <a:stretch>
            <a:fillRect/>
          </a:stretch>
        </p:blipFill>
        <p:spPr>
          <a:xfrm>
            <a:off x="1624013" y="1713999"/>
            <a:ext cx="8943975" cy="26479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p:cNvSpPr>
            <a:spLocks noGrp="1"/>
          </p:cNvSpPr>
          <p:nvPr>
            <p:ph idx="4294967295"/>
          </p:nvPr>
        </p:nvSpPr>
        <p:spPr>
          <a:xfrm>
            <a:off x="770010" y="1647032"/>
            <a:ext cx="3232870" cy="4577555"/>
          </a:xfrm>
          <a:prstGeom prst="rect">
            <a:avLst/>
          </a:prstGeom>
        </p:spPr>
        <p:txBody>
          <a:bodyPr lIns="91440" tIns="45720" rIns="91440" bIns="45720" anchor="t">
            <a:normAutofit/>
          </a:bodyPr>
          <a:lstStyle/>
          <a:p>
            <a:pPr marL="0" indent="0">
              <a:buNone/>
            </a:pPr>
            <a:r>
              <a:rPr lang="en-US" sz="2000">
                <a:solidFill>
                  <a:schemeClr val="accent3">
                    <a:lumMod val="25000"/>
                  </a:schemeClr>
                </a:solidFill>
                <a:latin typeface="Abadi"/>
                <a:ea typeface="+mn-lt"/>
                <a:cs typeface="+mn-lt"/>
              </a:rPr>
              <a:t>The query retrieves the booster versions that successfully landed on a ground pad and carried a payload mass between 4,000 kg and 6,000 kg.</a:t>
            </a:r>
            <a:endParaRPr lang="es-ES" sz="2000">
              <a:solidFill>
                <a:schemeClr val="accent3">
                  <a:lumMod val="25000"/>
                </a:schemeClr>
              </a:solidFill>
              <a:latin typeface="Abadi"/>
              <a:cs typeface="Calibri"/>
            </a:endParaRPr>
          </a:p>
          <a:p>
            <a:pPr marL="0" indent="0">
              <a:buNone/>
            </a:pPr>
            <a:r>
              <a:rPr lang="en-US" sz="2000">
                <a:solidFill>
                  <a:schemeClr val="accent3">
                    <a:lumMod val="25000"/>
                  </a:schemeClr>
                </a:solidFill>
                <a:latin typeface="Abadi"/>
                <a:ea typeface="+mn-lt"/>
                <a:cs typeface="+mn-lt"/>
              </a:rPr>
              <a:t>The </a:t>
            </a:r>
            <a:r>
              <a:rPr lang="en-US" sz="2000">
                <a:solidFill>
                  <a:schemeClr val="accent3">
                    <a:lumMod val="25000"/>
                  </a:schemeClr>
                </a:solidFill>
                <a:latin typeface="Abadi"/>
              </a:rPr>
              <a:t>WHERE</a:t>
            </a:r>
            <a:r>
              <a:rPr lang="en-US" sz="2000">
                <a:solidFill>
                  <a:schemeClr val="accent3">
                    <a:lumMod val="25000"/>
                  </a:schemeClr>
                </a:solidFill>
                <a:latin typeface="Abadi"/>
                <a:ea typeface="+mn-lt"/>
                <a:cs typeface="+mn-lt"/>
              </a:rPr>
              <a:t> clause filters for records where the </a:t>
            </a:r>
            <a:r>
              <a:rPr lang="en-US" sz="2000" err="1">
                <a:solidFill>
                  <a:schemeClr val="accent3">
                    <a:lumMod val="25000"/>
                  </a:schemeClr>
                </a:solidFill>
                <a:latin typeface="Abadi"/>
              </a:rPr>
              <a:t>Landing_Outcome</a:t>
            </a:r>
            <a:r>
              <a:rPr lang="en-US" sz="2000">
                <a:solidFill>
                  <a:schemeClr val="accent3">
                    <a:lumMod val="25000"/>
                  </a:schemeClr>
                </a:solidFill>
                <a:latin typeface="Abadi"/>
                <a:ea typeface="+mn-lt"/>
                <a:cs typeface="+mn-lt"/>
              </a:rPr>
              <a:t> is "Success (ground pad)"</a:t>
            </a:r>
            <a:r>
              <a:rPr lang="en-US" sz="2000" dirty="0">
                <a:solidFill>
                  <a:schemeClr val="accent3">
                    <a:lumMod val="25000"/>
                  </a:schemeClr>
                </a:solidFill>
                <a:latin typeface="Abadi"/>
                <a:ea typeface="+mn-lt"/>
                <a:cs typeface="+mn-lt"/>
              </a:rPr>
              <a:t> </a:t>
            </a:r>
            <a:r>
              <a:rPr lang="en-US" sz="2000">
                <a:solidFill>
                  <a:schemeClr val="accent3">
                    <a:lumMod val="25000"/>
                  </a:schemeClr>
                </a:solidFill>
                <a:latin typeface="Abadi"/>
                <a:ea typeface="+mn-lt"/>
                <a:cs typeface="+mn-lt"/>
              </a:rPr>
              <a:t>and the </a:t>
            </a:r>
            <a:r>
              <a:rPr lang="en-US" sz="2000">
                <a:solidFill>
                  <a:schemeClr val="accent3">
                    <a:lumMod val="25000"/>
                  </a:schemeClr>
                </a:solidFill>
                <a:latin typeface="Abadi"/>
              </a:rPr>
              <a:t>PAYLOAD_MASS__KG_</a:t>
            </a:r>
            <a:r>
              <a:rPr lang="en-US" sz="2000" dirty="0">
                <a:solidFill>
                  <a:schemeClr val="accent3">
                    <a:lumMod val="25000"/>
                  </a:schemeClr>
                </a:solidFill>
                <a:latin typeface="Abadi"/>
                <a:ea typeface="+mn-lt"/>
                <a:cs typeface="+mn-lt"/>
              </a:rPr>
              <a:t> </a:t>
            </a:r>
            <a:r>
              <a:rPr lang="en-US" sz="2000">
                <a:solidFill>
                  <a:schemeClr val="accent3">
                    <a:lumMod val="25000"/>
                  </a:schemeClr>
                </a:solidFill>
                <a:latin typeface="Abadi"/>
                <a:ea typeface="+mn-lt"/>
                <a:cs typeface="+mn-lt"/>
              </a:rPr>
              <a:t>is greater than 4,000 but less than 6,000.</a:t>
            </a:r>
            <a:endParaRPr lang="en-US" sz="200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D4B39259-7A2C-B508-340C-5B9A61E0EC5F}"/>
              </a:ext>
            </a:extLst>
          </p:cNvPr>
          <p:cNvPicPr>
            <a:picLocks noChangeAspect="1"/>
          </p:cNvPicPr>
          <p:nvPr/>
        </p:nvPicPr>
        <p:blipFill>
          <a:blip r:embed="rId3"/>
          <a:stretch>
            <a:fillRect/>
          </a:stretch>
        </p:blipFill>
        <p:spPr>
          <a:xfrm>
            <a:off x="4276725" y="1643063"/>
            <a:ext cx="7174707" cy="31789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p:cNvSpPr>
            <a:spLocks noGrp="1"/>
          </p:cNvSpPr>
          <p:nvPr>
            <p:ph idx="4294967295"/>
          </p:nvPr>
        </p:nvSpPr>
        <p:spPr>
          <a:xfrm>
            <a:off x="770010" y="1718469"/>
            <a:ext cx="5685558" cy="4506118"/>
          </a:xfrm>
          <a:prstGeom prst="rect">
            <a:avLst/>
          </a:prstGeom>
        </p:spPr>
        <p:txBody>
          <a:bodyPr lIns="91440" tIns="45720" rIns="91440" bIns="45720" anchor="t">
            <a:normAutofit/>
          </a:bodyPr>
          <a:lstStyle/>
          <a:p>
            <a:pPr marL="0" indent="0">
              <a:lnSpc>
                <a:spcPct val="100000"/>
              </a:lnSpc>
              <a:spcBef>
                <a:spcPts val="1400"/>
              </a:spcBef>
              <a:buNone/>
            </a:pPr>
            <a:r>
              <a:rPr lang="en-US" sz="2000">
                <a:solidFill>
                  <a:schemeClr val="accent3">
                    <a:lumMod val="25000"/>
                  </a:schemeClr>
                </a:solidFill>
                <a:latin typeface="Abadi"/>
                <a:ea typeface="+mn-lt"/>
                <a:cs typeface="+mn-lt"/>
              </a:rPr>
              <a:t>The query calculates the total number of each type of mission outcome by grouping the results based on the </a:t>
            </a:r>
            <a:r>
              <a:rPr lang="en-US" sz="2000" err="1">
                <a:solidFill>
                  <a:schemeClr val="accent3">
                    <a:lumMod val="25000"/>
                  </a:schemeClr>
                </a:solidFill>
                <a:latin typeface="Abadi"/>
              </a:rPr>
              <a:t>Mission_Outcome</a:t>
            </a:r>
            <a:r>
              <a:rPr lang="en-US" sz="2000">
                <a:solidFill>
                  <a:schemeClr val="accent3">
                    <a:lumMod val="25000"/>
                  </a:schemeClr>
                </a:solidFill>
                <a:latin typeface="Abadi"/>
                <a:ea typeface="+mn-lt"/>
                <a:cs typeface="+mn-lt"/>
              </a:rPr>
              <a:t> column and counting the occurrences of each outcome.</a:t>
            </a:r>
            <a:endParaRPr lang="en-US" sz="20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descr="Interfaz de usuario gráfica, Texto, Aplicación&#10;&#10;Descripción generada automáticamente">
            <a:extLst>
              <a:ext uri="{FF2B5EF4-FFF2-40B4-BE49-F238E27FC236}">
                <a16:creationId xmlns:a16="http://schemas.microsoft.com/office/drawing/2014/main" id="{A8B1224C-DA8A-F22A-48F4-D6E3F28AF6F4}"/>
              </a:ext>
            </a:extLst>
          </p:cNvPr>
          <p:cNvPicPr>
            <a:picLocks noChangeAspect="1"/>
          </p:cNvPicPr>
          <p:nvPr/>
        </p:nvPicPr>
        <p:blipFill>
          <a:blip r:embed="rId3"/>
          <a:stretch>
            <a:fillRect/>
          </a:stretch>
        </p:blipFill>
        <p:spPr>
          <a:xfrm>
            <a:off x="7000875" y="1719263"/>
            <a:ext cx="4286250" cy="35623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770010" y="1658938"/>
            <a:ext cx="5125965" cy="4565649"/>
          </a:xfrm>
          <a:prstGeom prst="rect">
            <a:avLst/>
          </a:prstGeom>
        </p:spPr>
        <p:txBody>
          <a:bodyPr lIns="91440" tIns="45720" rIns="91440" bIns="45720" anchor="t">
            <a:normAutofit/>
          </a:bodyPr>
          <a:lstStyle/>
          <a:p>
            <a:pPr marL="0" indent="0">
              <a:buNone/>
            </a:pPr>
            <a:r>
              <a:rPr lang="en-US" sz="2000">
                <a:solidFill>
                  <a:schemeClr val="accent3">
                    <a:lumMod val="25000"/>
                  </a:schemeClr>
                </a:solidFill>
                <a:latin typeface="Abadi"/>
                <a:ea typeface="+mn-lt"/>
                <a:cs typeface="+mn-lt"/>
              </a:rPr>
              <a:t>This query identifies the booster versions</a:t>
            </a:r>
            <a:r>
              <a:rPr lang="en-US" sz="2000" dirty="0">
                <a:solidFill>
                  <a:schemeClr val="accent3">
                    <a:lumMod val="25000"/>
                  </a:schemeClr>
                </a:solidFill>
                <a:latin typeface="Abadi"/>
                <a:ea typeface="+mn-lt"/>
                <a:cs typeface="+mn-lt"/>
              </a:rPr>
              <a:t> </a:t>
            </a:r>
            <a:r>
              <a:rPr lang="en-US" sz="2000">
                <a:solidFill>
                  <a:schemeClr val="accent3">
                    <a:lumMod val="25000"/>
                  </a:schemeClr>
                </a:solidFill>
                <a:latin typeface="Abadi"/>
                <a:ea typeface="+mn-lt"/>
                <a:cs typeface="+mn-lt"/>
              </a:rPr>
              <a:t>that carried the maximum payload mass.</a:t>
            </a:r>
            <a:endParaRPr lang="es-ES" sz="2000">
              <a:solidFill>
                <a:schemeClr val="accent3">
                  <a:lumMod val="25000"/>
                </a:schemeClr>
              </a:solidFill>
              <a:latin typeface="Abadi"/>
              <a:cs typeface="Calibri"/>
            </a:endParaRPr>
          </a:p>
          <a:p>
            <a:pPr marL="0" indent="0">
              <a:buNone/>
            </a:pPr>
            <a:r>
              <a:rPr lang="en-US" sz="2000">
                <a:solidFill>
                  <a:schemeClr val="accent3">
                    <a:lumMod val="25000"/>
                  </a:schemeClr>
                </a:solidFill>
                <a:latin typeface="Abadi"/>
                <a:ea typeface="+mn-lt"/>
                <a:cs typeface="+mn-lt"/>
              </a:rPr>
              <a:t>It uses a subquery to find the maximum payload mass (</a:t>
            </a:r>
            <a:r>
              <a:rPr lang="en-US" sz="2000">
                <a:solidFill>
                  <a:schemeClr val="accent3">
                    <a:lumMod val="25000"/>
                  </a:schemeClr>
                </a:solidFill>
                <a:latin typeface="Abadi"/>
              </a:rPr>
              <a:t>MAX(PAYLOAD_MASS__KG_)</a:t>
            </a:r>
            <a:r>
              <a:rPr lang="en-US" sz="2000">
                <a:solidFill>
                  <a:schemeClr val="accent3">
                    <a:lumMod val="25000"/>
                  </a:schemeClr>
                </a:solidFill>
                <a:latin typeface="Abadi"/>
                <a:ea typeface="+mn-lt"/>
                <a:cs typeface="+mn-lt"/>
              </a:rPr>
              <a:t>) from the </a:t>
            </a:r>
            <a:r>
              <a:rPr lang="en-US" sz="2000">
                <a:solidFill>
                  <a:schemeClr val="accent3">
                    <a:lumMod val="25000"/>
                  </a:schemeClr>
                </a:solidFill>
                <a:latin typeface="Abadi"/>
              </a:rPr>
              <a:t>SPACEXTABLE</a:t>
            </a:r>
            <a:r>
              <a:rPr lang="en-US" sz="2000">
                <a:solidFill>
                  <a:schemeClr val="accent3">
                    <a:lumMod val="25000"/>
                  </a:schemeClr>
                </a:solidFill>
                <a:latin typeface="Abadi"/>
                <a:ea typeface="+mn-lt"/>
                <a:cs typeface="+mn-lt"/>
              </a:rPr>
              <a:t>, then selects booster versions that match this payload mass.</a:t>
            </a:r>
            <a:endParaRPr lang="en-US" sz="200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B7E54E3F-CC2F-06B5-1EC0-A3D303F46C88}"/>
              </a:ext>
            </a:extLst>
          </p:cNvPr>
          <p:cNvPicPr>
            <a:picLocks noChangeAspect="1"/>
          </p:cNvPicPr>
          <p:nvPr/>
        </p:nvPicPr>
        <p:blipFill>
          <a:blip r:embed="rId3"/>
          <a:stretch>
            <a:fillRect/>
          </a:stretch>
        </p:blipFill>
        <p:spPr>
          <a:xfrm>
            <a:off x="6479379" y="1609725"/>
            <a:ext cx="4972052" cy="45672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p:cNvSpPr>
            <a:spLocks noGrp="1"/>
          </p:cNvSpPr>
          <p:nvPr>
            <p:ph idx="4294967295"/>
          </p:nvPr>
        </p:nvSpPr>
        <p:spPr>
          <a:xfrm>
            <a:off x="770010" y="1718469"/>
            <a:ext cx="3685308" cy="4506118"/>
          </a:xfrm>
          <a:prstGeom prst="rect">
            <a:avLst/>
          </a:prstGeom>
        </p:spPr>
        <p:txBody>
          <a:bodyPr lIns="91440" tIns="45720" rIns="91440" bIns="45720" anchor="t">
            <a:normAutofit/>
          </a:bodyPr>
          <a:lstStyle/>
          <a:p>
            <a:pPr marL="0" indent="0">
              <a:buNone/>
            </a:pPr>
            <a:r>
              <a:rPr lang="en-US" sz="2000">
                <a:solidFill>
                  <a:schemeClr val="accent3">
                    <a:lumMod val="25000"/>
                  </a:schemeClr>
                </a:solidFill>
                <a:latin typeface="Abadi"/>
                <a:ea typeface="+mn-lt"/>
                <a:cs typeface="+mn-lt"/>
              </a:rPr>
              <a:t>The query extracts month numbers and lists booster versions and launch sites for missions with a successful landing on a ground pad in the year 2017.</a:t>
            </a:r>
            <a:endParaRPr lang="es-ES" sz="2000">
              <a:solidFill>
                <a:schemeClr val="accent3">
                  <a:lumMod val="25000"/>
                </a:schemeClr>
              </a:solidFill>
              <a:latin typeface="Abadi"/>
              <a:cs typeface="Calibri"/>
            </a:endParaRPr>
          </a:p>
          <a:p>
            <a:pPr marL="0" indent="0">
              <a:buNone/>
            </a:pPr>
            <a:r>
              <a:rPr lang="en-US" sz="2000">
                <a:solidFill>
                  <a:schemeClr val="accent3">
                    <a:lumMod val="25000"/>
                  </a:schemeClr>
                </a:solidFill>
                <a:latin typeface="Abadi"/>
              </a:rPr>
              <a:t>SUBSTR</a:t>
            </a:r>
            <a:r>
              <a:rPr lang="en-US" sz="2000">
                <a:solidFill>
                  <a:schemeClr val="accent3">
                    <a:lumMod val="25000"/>
                  </a:schemeClr>
                </a:solidFill>
                <a:latin typeface="Abadi"/>
                <a:ea typeface="+mn-lt"/>
                <a:cs typeface="+mn-lt"/>
              </a:rPr>
              <a:t> is used to extract the month (from position 6) and the year (from position 0) since SQLite does not directly support month names.</a:t>
            </a:r>
            <a:endParaRPr lang="en-US" sz="2000">
              <a:solidFill>
                <a:schemeClr val="accent3">
                  <a:lumMod val="25000"/>
                </a:schemeClr>
              </a:solidFill>
              <a:latin typeface="Abadi"/>
              <a:cs typeface="Calibr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pic>
        <p:nvPicPr>
          <p:cNvPr id="2" name="Imagen 1" descr="Interfaz de usuario gráfica, Aplicación&#10;&#10;Descripción generada automáticamente">
            <a:extLst>
              <a:ext uri="{FF2B5EF4-FFF2-40B4-BE49-F238E27FC236}">
                <a16:creationId xmlns:a16="http://schemas.microsoft.com/office/drawing/2014/main" id="{8F8175B0-20C5-A9CB-5E23-CA5614F6BEF7}"/>
              </a:ext>
            </a:extLst>
          </p:cNvPr>
          <p:cNvPicPr>
            <a:picLocks noChangeAspect="1"/>
          </p:cNvPicPr>
          <p:nvPr/>
        </p:nvPicPr>
        <p:blipFill>
          <a:blip r:embed="rId3"/>
          <a:stretch>
            <a:fillRect/>
          </a:stretch>
        </p:blipFill>
        <p:spPr>
          <a:xfrm>
            <a:off x="4669631" y="1709737"/>
            <a:ext cx="6781801" cy="401002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p:cNvSpPr>
            <a:spLocks noGrp="1"/>
          </p:cNvSpPr>
          <p:nvPr>
            <p:ph idx="4294967295"/>
          </p:nvPr>
        </p:nvSpPr>
        <p:spPr>
          <a:xfrm>
            <a:off x="770010" y="1718469"/>
            <a:ext cx="4018683" cy="450611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ea typeface="+mn-lt"/>
                <a:cs typeface="+mn-lt"/>
              </a:rPr>
              <a:t>The query counts the different types of landing outcomes between 2010-06-04 and 2017-03-20.</a:t>
            </a:r>
            <a:endParaRPr lang="es-ES" sz="2000" dirty="0">
              <a:solidFill>
                <a:schemeClr val="accent3">
                  <a:lumMod val="25000"/>
                </a:schemeClr>
              </a:solidFill>
              <a:latin typeface="Calibri"/>
              <a:ea typeface="+mn-lt"/>
              <a:cs typeface="+mn-lt"/>
            </a:endParaRPr>
          </a:p>
          <a:p>
            <a:pPr marL="0" indent="0">
              <a:lnSpc>
                <a:spcPct val="100000"/>
              </a:lnSpc>
              <a:spcBef>
                <a:spcPts val="1400"/>
              </a:spcBef>
              <a:buNone/>
            </a:pPr>
            <a:r>
              <a:rPr lang="en-US" sz="2000" dirty="0">
                <a:solidFill>
                  <a:schemeClr val="accent3">
                    <a:lumMod val="25000"/>
                  </a:schemeClr>
                </a:solidFill>
                <a:latin typeface="Abadi"/>
                <a:ea typeface="+mn-lt"/>
                <a:cs typeface="+mn-lt"/>
              </a:rPr>
              <a:t>It groups the results by </a:t>
            </a:r>
            <a:r>
              <a:rPr lang="en-US" sz="2000" dirty="0" err="1">
                <a:solidFill>
                  <a:schemeClr val="accent3">
                    <a:lumMod val="25000"/>
                  </a:schemeClr>
                </a:solidFill>
                <a:latin typeface="Abadi"/>
              </a:rPr>
              <a:t>Landing_Outcome</a:t>
            </a:r>
            <a:r>
              <a:rPr lang="en-US" sz="2000" dirty="0">
                <a:solidFill>
                  <a:schemeClr val="accent3">
                    <a:lumMod val="25000"/>
                  </a:schemeClr>
                </a:solidFill>
                <a:latin typeface="Abadi"/>
                <a:ea typeface="+mn-lt"/>
                <a:cs typeface="+mn-lt"/>
              </a:rPr>
              <a:t> and orders them in descending order of occurrence.</a:t>
            </a:r>
            <a:endParaRPr lang="es-ES" sz="2000">
              <a:solidFill>
                <a:schemeClr val="accent3">
                  <a:lumMod val="25000"/>
                </a:schemeClr>
              </a:solidFill>
              <a:latin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descr="Tabla&#10;&#10;Descripción generada automáticamente">
            <a:extLst>
              <a:ext uri="{FF2B5EF4-FFF2-40B4-BE49-F238E27FC236}">
                <a16:creationId xmlns:a16="http://schemas.microsoft.com/office/drawing/2014/main" id="{91EE434D-0D83-F0CD-98BB-D32CE4AB4EBC}"/>
              </a:ext>
            </a:extLst>
          </p:cNvPr>
          <p:cNvPicPr>
            <a:picLocks noChangeAspect="1"/>
          </p:cNvPicPr>
          <p:nvPr/>
        </p:nvPicPr>
        <p:blipFill>
          <a:blip r:embed="rId3"/>
          <a:stretch>
            <a:fillRect/>
          </a:stretch>
        </p:blipFill>
        <p:spPr>
          <a:xfrm>
            <a:off x="5124449" y="1714499"/>
            <a:ext cx="6146007" cy="373856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pic>
        <p:nvPicPr>
          <p:cNvPr id="6" name="Marcador de contenido 5" descr="Mapa&#10;&#10;Descripción generada automáticamente">
            <a:extLst>
              <a:ext uri="{FF2B5EF4-FFF2-40B4-BE49-F238E27FC236}">
                <a16:creationId xmlns:a16="http://schemas.microsoft.com/office/drawing/2014/main" id="{5D3F3905-9CDE-2A9B-528E-407617FEE04C}"/>
              </a:ext>
            </a:extLst>
          </p:cNvPr>
          <p:cNvPicPr>
            <a:picLocks noGrp="1" noChangeAspect="1"/>
          </p:cNvPicPr>
          <p:nvPr>
            <p:ph idx="4294967295"/>
          </p:nvPr>
        </p:nvPicPr>
        <p:blipFill>
          <a:blip r:embed="rId3"/>
          <a:stretch>
            <a:fillRect/>
          </a:stretch>
        </p:blipFill>
        <p:spPr>
          <a:xfrm>
            <a:off x="5049874" y="1443831"/>
            <a:ext cx="2781300" cy="254317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locations</a:t>
            </a:r>
          </a:p>
        </p:txBody>
      </p:sp>
      <p:pic>
        <p:nvPicPr>
          <p:cNvPr id="4" name="Imagen 3" descr="Mapa&#10;&#10;Descripción generada automáticamente">
            <a:extLst>
              <a:ext uri="{FF2B5EF4-FFF2-40B4-BE49-F238E27FC236}">
                <a16:creationId xmlns:a16="http://schemas.microsoft.com/office/drawing/2014/main" id="{2076CED7-C57E-3B1D-5C00-110F4B06CDF8}"/>
              </a:ext>
            </a:extLst>
          </p:cNvPr>
          <p:cNvPicPr>
            <a:picLocks noChangeAspect="1"/>
          </p:cNvPicPr>
          <p:nvPr/>
        </p:nvPicPr>
        <p:blipFill>
          <a:blip r:embed="rId4"/>
          <a:stretch>
            <a:fillRect/>
          </a:stretch>
        </p:blipFill>
        <p:spPr>
          <a:xfrm>
            <a:off x="762461" y="1440655"/>
            <a:ext cx="4154361" cy="2547937"/>
          </a:xfrm>
          <a:prstGeom prst="rect">
            <a:avLst/>
          </a:prstGeom>
        </p:spPr>
      </p:pic>
      <p:pic>
        <p:nvPicPr>
          <p:cNvPr id="7" name="Imagen 6" descr="Mapa&#10;&#10;Descripción generada automáticamente">
            <a:extLst>
              <a:ext uri="{FF2B5EF4-FFF2-40B4-BE49-F238E27FC236}">
                <a16:creationId xmlns:a16="http://schemas.microsoft.com/office/drawing/2014/main" id="{3258EC40-3E4E-4C32-58AE-535C72C5E5AA}"/>
              </a:ext>
            </a:extLst>
          </p:cNvPr>
          <p:cNvPicPr>
            <a:picLocks noChangeAspect="1"/>
          </p:cNvPicPr>
          <p:nvPr/>
        </p:nvPicPr>
        <p:blipFill>
          <a:blip r:embed="rId5"/>
          <a:stretch>
            <a:fillRect/>
          </a:stretch>
        </p:blipFill>
        <p:spPr>
          <a:xfrm>
            <a:off x="766762" y="4074319"/>
            <a:ext cx="4145756" cy="2245518"/>
          </a:xfrm>
          <a:prstGeom prst="rect">
            <a:avLst/>
          </a:prstGeom>
        </p:spPr>
      </p:pic>
      <p:sp>
        <p:nvSpPr>
          <p:cNvPr id="8" name="CuadroTexto 7">
            <a:extLst>
              <a:ext uri="{FF2B5EF4-FFF2-40B4-BE49-F238E27FC236}">
                <a16:creationId xmlns:a16="http://schemas.microsoft.com/office/drawing/2014/main" id="{118627B6-D14A-61CF-B743-41DBD9523F0F}"/>
              </a:ext>
            </a:extLst>
          </p:cNvPr>
          <p:cNvSpPr txBox="1"/>
          <p:nvPr/>
        </p:nvSpPr>
        <p:spPr>
          <a:xfrm>
            <a:off x="8053137" y="1435769"/>
            <a:ext cx="337485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badi"/>
              </a:rPr>
              <a:t>The map displays the locations of SpaceX launch sites across the U.S.:</a:t>
            </a:r>
          </a:p>
          <a:p>
            <a:endParaRPr lang="en-US" dirty="0">
              <a:latin typeface="Abadi"/>
            </a:endParaRPr>
          </a:p>
          <a:p>
            <a:pPr>
              <a:buFont typeface=""/>
              <a:buChar char="•"/>
            </a:pPr>
            <a:r>
              <a:rPr lang="en-US" dirty="0">
                <a:latin typeface="Abadi"/>
              </a:rPr>
              <a:t>VAFB SLC-4E is on the west coast near Los Angeles.</a:t>
            </a:r>
          </a:p>
          <a:p>
            <a:pPr>
              <a:buFont typeface=""/>
              <a:buChar char="•"/>
            </a:pPr>
            <a:endParaRPr lang="en-US" dirty="0">
              <a:latin typeface="Abadi"/>
            </a:endParaRPr>
          </a:p>
          <a:p>
            <a:pPr>
              <a:buFont typeface=""/>
              <a:buChar char="•"/>
            </a:pPr>
            <a:r>
              <a:rPr lang="en-US" dirty="0">
                <a:latin typeface="Abadi"/>
              </a:rPr>
              <a:t>KSC LC-39A and CCAFS SLC-40 are on the east coast near Cape Canaveral.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0" name="Content Placeholder 2"/>
          <p:cNvSpPr txBox="1"/>
          <p:nvPr/>
        </p:nvSpPr>
        <p:spPr>
          <a:xfrm>
            <a:off x="958903" y="1491840"/>
            <a:ext cx="10334467" cy="45290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000" b="1" dirty="0">
                <a:solidFill>
                  <a:schemeClr val="accent3">
                    <a:lumMod val="25000"/>
                  </a:schemeClr>
                </a:solidFill>
                <a:latin typeface="Abadi"/>
              </a:rPr>
              <a:t>Summary of all results</a:t>
            </a:r>
          </a:p>
          <a:p>
            <a:pPr>
              <a:lnSpc>
                <a:spcPct val="100000"/>
              </a:lnSpc>
              <a:spcBef>
                <a:spcPts val="1400"/>
              </a:spcBef>
            </a:pPr>
            <a:endParaRPr lang="en-US" sz="1000" b="1" dirty="0">
              <a:solidFill>
                <a:schemeClr val="accent3">
                  <a:lumMod val="25000"/>
                </a:schemeClr>
              </a:solidFill>
              <a:latin typeface="Abadi"/>
            </a:endParaRPr>
          </a:p>
          <a:p>
            <a:pPr lvl="1">
              <a:buFont typeface="Courier New" panose="020B0604020202020204"/>
              <a:buChar char="o"/>
            </a:pPr>
            <a:r>
              <a:rPr lang="en-US" sz="900" u="sng" dirty="0">
                <a:solidFill>
                  <a:schemeClr val="accent3">
                    <a:lumMod val="25000"/>
                  </a:schemeClr>
                </a:solidFill>
                <a:latin typeface="Abadi"/>
              </a:rPr>
              <a:t>Data Analysis Findings:</a:t>
            </a:r>
          </a:p>
          <a:p>
            <a:pPr>
              <a:buNone/>
            </a:pPr>
            <a:r>
              <a:rPr lang="en-US" sz="1000" dirty="0">
                <a:solidFill>
                  <a:schemeClr val="accent3">
                    <a:lumMod val="25000"/>
                  </a:schemeClr>
                </a:solidFill>
                <a:latin typeface="Abadi"/>
              </a:rPr>
              <a:t>Launch success rates varied significantly depending on the payload mass and launch site.</a:t>
            </a:r>
          </a:p>
          <a:p>
            <a:pPr>
              <a:buNone/>
            </a:pPr>
            <a:r>
              <a:rPr lang="en-US" sz="1000" dirty="0">
                <a:solidFill>
                  <a:schemeClr val="accent3">
                    <a:lumMod val="25000"/>
                  </a:schemeClr>
                </a:solidFill>
                <a:latin typeface="Abadi"/>
              </a:rPr>
              <a:t>Specific orbits and booster versions demonstrated higher success rates, with notable trends in payload efficiency.</a:t>
            </a:r>
          </a:p>
          <a:p>
            <a:pPr>
              <a:buNone/>
            </a:pPr>
            <a:endParaRPr lang="en-US" sz="1000" dirty="0">
              <a:latin typeface="Abadi"/>
            </a:endParaRPr>
          </a:p>
          <a:p>
            <a:pPr lvl="1">
              <a:buFont typeface="Courier New" panose="020B0604020202020204"/>
              <a:buChar char="o"/>
            </a:pPr>
            <a:r>
              <a:rPr lang="en-US" sz="900" u="sng" dirty="0">
                <a:solidFill>
                  <a:schemeClr val="accent3">
                    <a:lumMod val="25000"/>
                  </a:schemeClr>
                </a:solidFill>
                <a:latin typeface="Abadi"/>
              </a:rPr>
              <a:t>Predictive Model Performance</a:t>
            </a:r>
            <a:r>
              <a:rPr lang="en-US" sz="600" dirty="0">
                <a:solidFill>
                  <a:schemeClr val="accent3">
                    <a:lumMod val="25000"/>
                  </a:schemeClr>
                </a:solidFill>
                <a:latin typeface="Abadi"/>
              </a:rPr>
              <a:t>:</a:t>
            </a:r>
          </a:p>
          <a:p>
            <a:pPr>
              <a:buNone/>
            </a:pPr>
            <a:r>
              <a:rPr lang="en-US" sz="1000" dirty="0">
                <a:solidFill>
                  <a:schemeClr val="accent3">
                    <a:lumMod val="25000"/>
                  </a:schemeClr>
                </a:solidFill>
                <a:latin typeface="Abadi"/>
              </a:rPr>
              <a:t>The classification model with the highest accuracy effectively predicted launch outcomes, enhancing the decision-making process for future SpaceX missions.</a:t>
            </a:r>
          </a:p>
          <a:p>
            <a:pPr>
              <a:buNone/>
            </a:pPr>
            <a:r>
              <a:rPr lang="en-US" sz="1000" dirty="0">
                <a:solidFill>
                  <a:schemeClr val="accent3">
                    <a:lumMod val="25000"/>
                  </a:schemeClr>
                </a:solidFill>
                <a:latin typeface="Abadi"/>
              </a:rPr>
              <a:t>The confusion matrix analysis revealed clear patterns in model predictions, with a high rate of correct classifications for successful landings.</a:t>
            </a:r>
          </a:p>
          <a:p>
            <a:pPr>
              <a:buNone/>
            </a:pPr>
            <a:endParaRPr lang="en-US" sz="1000" dirty="0">
              <a:latin typeface="Abadi"/>
            </a:endParaRPr>
          </a:p>
          <a:p>
            <a:pPr lvl="1">
              <a:buFont typeface="Courier New" panose="020B0604020202020204"/>
              <a:buChar char="o"/>
            </a:pPr>
            <a:r>
              <a:rPr lang="en-US" sz="900" u="sng" dirty="0">
                <a:solidFill>
                  <a:schemeClr val="accent3">
                    <a:lumMod val="25000"/>
                  </a:schemeClr>
                </a:solidFill>
                <a:latin typeface="Abadi"/>
              </a:rPr>
              <a:t>Interactive Analytics Insights</a:t>
            </a:r>
            <a:r>
              <a:rPr lang="en-US" sz="600" dirty="0">
                <a:solidFill>
                  <a:schemeClr val="accent3">
                    <a:lumMod val="25000"/>
                  </a:schemeClr>
                </a:solidFill>
                <a:latin typeface="Abadi"/>
              </a:rPr>
              <a:t>:</a:t>
            </a:r>
          </a:p>
          <a:p>
            <a:pPr>
              <a:buNone/>
            </a:pPr>
            <a:r>
              <a:rPr lang="en-US" sz="1000" dirty="0">
                <a:solidFill>
                  <a:schemeClr val="accent3">
                    <a:lumMod val="25000"/>
                  </a:schemeClr>
                </a:solidFill>
                <a:latin typeface="Abadi"/>
              </a:rPr>
              <a:t>The interactive Folium map provided a clear visual representation of launch sites and their outcomes, highlighting key launch patterns.</a:t>
            </a:r>
          </a:p>
          <a:p>
            <a:pPr marL="0" indent="0">
              <a:lnSpc>
                <a:spcPct val="100000"/>
              </a:lnSpc>
              <a:spcBef>
                <a:spcPts val="1400"/>
              </a:spcBef>
              <a:buNone/>
            </a:pPr>
            <a:r>
              <a:rPr lang="en-US" sz="1000" dirty="0">
                <a:solidFill>
                  <a:schemeClr val="accent3">
                    <a:lumMod val="25000"/>
                  </a:schemeClr>
                </a:solidFill>
                <a:latin typeface="Abadi"/>
              </a:rPr>
              <a:t>The </a:t>
            </a:r>
            <a:r>
              <a:rPr lang="en-US" sz="1000" err="1">
                <a:solidFill>
                  <a:schemeClr val="accent3">
                    <a:lumMod val="25000"/>
                  </a:schemeClr>
                </a:solidFill>
                <a:latin typeface="Abadi"/>
              </a:rPr>
              <a:t>Plotly</a:t>
            </a:r>
            <a:r>
              <a:rPr lang="en-US" sz="1000" dirty="0">
                <a:solidFill>
                  <a:schemeClr val="accent3">
                    <a:lumMod val="25000"/>
                  </a:schemeClr>
                </a:solidFill>
                <a:latin typeface="Abadi"/>
              </a:rPr>
              <a:t> Dash dashboard facilitated real-time interaction with the data, allowing for deeper insights into the factors influencing launch successes and failures </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742936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46019" y="1444624"/>
            <a:ext cx="4112054" cy="4577556"/>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latin typeface="Abadi"/>
                <a:ea typeface="+mn-lt"/>
                <a:cs typeface="+mn-lt"/>
              </a:rPr>
              <a:t>The map shows clustered markers indicating SpaceX's launch activity:</a:t>
            </a:r>
            <a:endParaRPr lang="en-US" sz="2000" dirty="0">
              <a:solidFill>
                <a:schemeClr val="accent3">
                  <a:lumMod val="25000"/>
                </a:schemeClr>
              </a:solidFill>
              <a:latin typeface="Abadi"/>
            </a:endParaRPr>
          </a:p>
          <a:p>
            <a:r>
              <a:rPr lang="en-US" sz="2000" dirty="0">
                <a:solidFill>
                  <a:schemeClr val="accent3">
                    <a:lumMod val="25000"/>
                  </a:schemeClr>
                </a:solidFill>
                <a:latin typeface="Abadi"/>
                <a:ea typeface="+mn-lt"/>
                <a:cs typeface="+mn-lt"/>
              </a:rPr>
              <a:t>46 launches from Florida (KSC LC-39A and CCAFS SLC-40) and 10 launches from VAFB SLC-4E in California.</a:t>
            </a:r>
            <a:endParaRPr lang="en-US" sz="2000" dirty="0">
              <a:solidFill>
                <a:schemeClr val="accent3">
                  <a:lumMod val="25000"/>
                </a:schemeClr>
              </a:solidFill>
              <a:latin typeface="Abadi"/>
              <a:cs typeface="Calibri"/>
            </a:endParaRPr>
          </a:p>
          <a:p>
            <a:pPr>
              <a:lnSpc>
                <a:spcPct val="100000"/>
              </a:lnSpc>
              <a:spcBef>
                <a:spcPts val="1400"/>
              </a:spcBef>
            </a:pPr>
            <a:r>
              <a:rPr lang="en-US" sz="2000" dirty="0">
                <a:solidFill>
                  <a:schemeClr val="accent3">
                    <a:lumMod val="25000"/>
                  </a:schemeClr>
                </a:solidFill>
                <a:latin typeface="Abadi"/>
                <a:ea typeface="+mn-lt"/>
                <a:cs typeface="+mn-lt"/>
              </a:rPr>
              <a:t>The clustering visually represents SpaceX’s operational focus and activity levels across launch sites.</a:t>
            </a:r>
            <a:endParaRPr lang="en-US" sz="20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Act</a:t>
            </a:r>
            <a:endParaRPr lang="es-ES"/>
          </a:p>
        </p:txBody>
      </p:sp>
      <p:pic>
        <p:nvPicPr>
          <p:cNvPr id="2" name="Imagen 1" descr="Mapa&#10;&#10;Descripción generada automáticamente">
            <a:extLst>
              <a:ext uri="{FF2B5EF4-FFF2-40B4-BE49-F238E27FC236}">
                <a16:creationId xmlns:a16="http://schemas.microsoft.com/office/drawing/2014/main" id="{19D3BD32-9876-2D12-F321-6E6E079F54FE}"/>
              </a:ext>
            </a:extLst>
          </p:cNvPr>
          <p:cNvPicPr>
            <a:picLocks noChangeAspect="1"/>
          </p:cNvPicPr>
          <p:nvPr/>
        </p:nvPicPr>
        <p:blipFill>
          <a:blip r:embed="rId3"/>
          <a:stretch>
            <a:fillRect/>
          </a:stretch>
        </p:blipFill>
        <p:spPr>
          <a:xfrm>
            <a:off x="766763" y="1440656"/>
            <a:ext cx="6348413" cy="379809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1686791" y="4802188"/>
            <a:ext cx="8816902" cy="1422399"/>
          </a:xfrm>
          <a:prstGeom prst="rect">
            <a:avLst/>
          </a:prstGeom>
        </p:spPr>
        <p:txBody>
          <a:bodyPr lIns="91440" tIns="45720" rIns="91440" bIns="45720" anchor="t">
            <a:normAutofit fontScale="55000" lnSpcReduction="20000"/>
          </a:bodyPr>
          <a:lstStyle/>
          <a:p>
            <a:pPr marL="0" indent="0">
              <a:buNone/>
            </a:pPr>
            <a:r>
              <a:rPr lang="en-US" sz="2200" dirty="0">
                <a:solidFill>
                  <a:schemeClr val="accent3">
                    <a:lumMod val="25000"/>
                  </a:schemeClr>
                </a:solidFill>
                <a:latin typeface="Abadi"/>
                <a:ea typeface="+mn-lt"/>
                <a:cs typeface="+mn-lt"/>
              </a:rPr>
              <a:t>The pie chart shows the distribution of successful launches across SpaceX's launch sites:</a:t>
            </a:r>
            <a:endParaRPr lang="es-ES">
              <a:solidFill>
                <a:schemeClr val="accent3">
                  <a:lumMod val="25000"/>
                </a:schemeClr>
              </a:solidFill>
              <a:latin typeface="Abadi"/>
              <a:cs typeface="Calibri"/>
            </a:endParaRPr>
          </a:p>
          <a:p>
            <a:r>
              <a:rPr lang="en-US" sz="2200" dirty="0">
                <a:solidFill>
                  <a:schemeClr val="accent3">
                    <a:lumMod val="25000"/>
                  </a:schemeClr>
                </a:solidFill>
                <a:latin typeface="Abadi"/>
                <a:ea typeface="+mn-lt"/>
                <a:cs typeface="+mn-lt"/>
              </a:rPr>
              <a:t>KSC LC-39A leads with 41.7% of the total successful launches, highlighting its importance as SpaceX's primary launch site.</a:t>
            </a:r>
            <a:endParaRPr lang="en-US" dirty="0">
              <a:solidFill>
                <a:schemeClr val="accent3">
                  <a:lumMod val="25000"/>
                </a:schemeClr>
              </a:solidFill>
              <a:latin typeface="Abadi"/>
              <a:cs typeface="Calibri"/>
            </a:endParaRPr>
          </a:p>
          <a:p>
            <a:r>
              <a:rPr lang="en-US" sz="2200" dirty="0">
                <a:solidFill>
                  <a:schemeClr val="accent3">
                    <a:lumMod val="25000"/>
                  </a:schemeClr>
                </a:solidFill>
                <a:latin typeface="Abadi"/>
                <a:ea typeface="+mn-lt"/>
                <a:cs typeface="+mn-lt"/>
              </a:rPr>
              <a:t>CCAFS LC-40 follows with 29.2%, making it another significant site for SpaceX’s missions.</a:t>
            </a:r>
            <a:endParaRPr lang="en-US">
              <a:solidFill>
                <a:schemeClr val="accent3">
                  <a:lumMod val="25000"/>
                </a:schemeClr>
              </a:solidFill>
              <a:latin typeface="Abadi"/>
              <a:cs typeface="Calibri"/>
            </a:endParaRPr>
          </a:p>
          <a:p>
            <a:r>
              <a:rPr lang="en-US" sz="2200" dirty="0">
                <a:solidFill>
                  <a:schemeClr val="accent3">
                    <a:lumMod val="25000"/>
                  </a:schemeClr>
                </a:solidFill>
                <a:latin typeface="Abadi"/>
                <a:ea typeface="+mn-lt"/>
                <a:cs typeface="+mn-lt"/>
              </a:rPr>
              <a:t>VAFB SLC-4E accounts for 16.7%, indicating its role in specialized launches, such as polar orbits.</a:t>
            </a:r>
            <a:endParaRPr lang="en-US">
              <a:solidFill>
                <a:schemeClr val="accent3">
                  <a:lumMod val="25000"/>
                </a:schemeClr>
              </a:solidFill>
              <a:latin typeface="Abadi"/>
              <a:cs typeface="Calibri"/>
            </a:endParaRPr>
          </a:p>
          <a:p>
            <a:r>
              <a:rPr lang="en-US" sz="2200" dirty="0">
                <a:solidFill>
                  <a:schemeClr val="accent3">
                    <a:lumMod val="25000"/>
                  </a:schemeClr>
                </a:solidFill>
                <a:latin typeface="Abadi"/>
                <a:ea typeface="+mn-lt"/>
                <a:cs typeface="+mn-lt"/>
              </a:rPr>
              <a:t>CCAFS SLC-40 contributes 12.5% to the success tally, reflecting its complementary role in the overall launch operations.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endParaRPr lang="es-ES" dirty="0"/>
          </a:p>
        </p:txBody>
      </p:sp>
      <p:pic>
        <p:nvPicPr>
          <p:cNvPr id="2" name="Imagen 1" descr="Gráfico, Gráfico circular&#10;&#10;Descripción generada automáticamente">
            <a:extLst>
              <a:ext uri="{FF2B5EF4-FFF2-40B4-BE49-F238E27FC236}">
                <a16:creationId xmlns:a16="http://schemas.microsoft.com/office/drawing/2014/main" id="{AB8960FE-14D6-101F-A423-99B6907A016C}"/>
              </a:ext>
            </a:extLst>
          </p:cNvPr>
          <p:cNvPicPr>
            <a:picLocks noChangeAspect="1"/>
          </p:cNvPicPr>
          <p:nvPr/>
        </p:nvPicPr>
        <p:blipFill>
          <a:blip r:embed="rId3"/>
          <a:stretch>
            <a:fillRect/>
          </a:stretch>
        </p:blipFill>
        <p:spPr>
          <a:xfrm>
            <a:off x="1692568" y="1568901"/>
            <a:ext cx="8813132" cy="30308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idx="4294967295"/>
          </p:nvPr>
        </p:nvSpPr>
        <p:spPr>
          <a:xfrm>
            <a:off x="2079433" y="4790280"/>
            <a:ext cx="8384647" cy="1529557"/>
          </a:xfrm>
          <a:prstGeom prst="rect">
            <a:avLst/>
          </a:prstGeom>
        </p:spPr>
        <p:txBody>
          <a:bodyPr lIns="91440" tIns="45720" rIns="91440" bIns="45720" anchor="t">
            <a:noAutofit/>
          </a:bodyPr>
          <a:lstStyle/>
          <a:p>
            <a:pPr marL="0" indent="0">
              <a:buNone/>
            </a:pPr>
            <a:r>
              <a:rPr lang="en-US" sz="1600">
                <a:solidFill>
                  <a:schemeClr val="accent3">
                    <a:lumMod val="25000"/>
                  </a:schemeClr>
                </a:solidFill>
                <a:latin typeface="Abadi"/>
                <a:ea typeface="+mn-lt"/>
                <a:cs typeface="+mn-lt"/>
              </a:rPr>
              <a:t>The pie chart shows the success vs. failure rate of launches specifically at CCAFS LC-40:</a:t>
            </a:r>
            <a:endParaRPr lang="es-ES" sz="1600">
              <a:solidFill>
                <a:schemeClr val="accent3">
                  <a:lumMod val="25000"/>
                </a:schemeClr>
              </a:solidFill>
              <a:latin typeface="Abadi"/>
              <a:cs typeface="Calibri"/>
            </a:endParaRPr>
          </a:p>
          <a:p>
            <a:r>
              <a:rPr lang="en-US" sz="1600" dirty="0">
                <a:solidFill>
                  <a:schemeClr val="accent3">
                    <a:lumMod val="25000"/>
                  </a:schemeClr>
                </a:solidFill>
                <a:latin typeface="Abadi"/>
                <a:ea typeface="+mn-lt"/>
                <a:cs typeface="+mn-lt"/>
              </a:rPr>
              <a:t>73.1% failures (indicated in pink) and 26.9% successes (indicated in green).</a:t>
            </a:r>
            <a:endParaRPr lang="en-US" sz="1600">
              <a:solidFill>
                <a:schemeClr val="accent3">
                  <a:lumMod val="25000"/>
                </a:schemeClr>
              </a:solidFill>
              <a:latin typeface="Abadi"/>
              <a:cs typeface="Calibri"/>
            </a:endParaRPr>
          </a:p>
          <a:p>
            <a:r>
              <a:rPr lang="en-US" sz="1600" dirty="0">
                <a:solidFill>
                  <a:schemeClr val="accent3">
                    <a:lumMod val="25000"/>
                  </a:schemeClr>
                </a:solidFill>
                <a:latin typeface="Abadi"/>
                <a:ea typeface="+mn-lt"/>
                <a:cs typeface="+mn-lt"/>
              </a:rPr>
              <a:t>This data highlights that CCAFS LC-40 has faced a significant number of unsuccessful launches compared to successful ones.</a:t>
            </a:r>
            <a:endParaRPr 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CCAPS LC-40</a:t>
            </a:r>
            <a:endParaRPr lang="es-ES" dirty="0"/>
          </a:p>
        </p:txBody>
      </p:sp>
      <p:pic>
        <p:nvPicPr>
          <p:cNvPr id="2" name="Imagen 1" descr="Gráfico, Gráfico circular&#10;&#10;Descripción generada automáticamente">
            <a:extLst>
              <a:ext uri="{FF2B5EF4-FFF2-40B4-BE49-F238E27FC236}">
                <a16:creationId xmlns:a16="http://schemas.microsoft.com/office/drawing/2014/main" id="{FB40785C-A4B8-ED00-3AAC-03B0A110F45B}"/>
              </a:ext>
            </a:extLst>
          </p:cNvPr>
          <p:cNvPicPr>
            <a:picLocks noChangeAspect="1"/>
          </p:cNvPicPr>
          <p:nvPr/>
        </p:nvPicPr>
        <p:blipFill>
          <a:blip r:embed="rId3"/>
          <a:stretch>
            <a:fillRect/>
          </a:stretch>
        </p:blipFill>
        <p:spPr>
          <a:xfrm>
            <a:off x="2083594" y="1499738"/>
            <a:ext cx="8381999" cy="294174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idx="4294967295"/>
          </p:nvPr>
        </p:nvSpPr>
        <p:spPr>
          <a:xfrm>
            <a:off x="770011" y="4314031"/>
            <a:ext cx="10652786" cy="1708150"/>
          </a:xfrm>
          <a:prstGeom prst="rect">
            <a:avLst/>
          </a:prstGeom>
        </p:spPr>
        <p:txBody>
          <a:bodyPr lIns="91440" tIns="45720" rIns="91440" bIns="45720" anchor="t">
            <a:noAutofit/>
          </a:bodyPr>
          <a:lstStyle/>
          <a:p>
            <a:pPr marL="0" indent="0">
              <a:lnSpc>
                <a:spcPct val="100000"/>
              </a:lnSpc>
              <a:spcBef>
                <a:spcPts val="1400"/>
              </a:spcBef>
              <a:buNone/>
            </a:pPr>
            <a:r>
              <a:rPr lang="en-US" sz="1600" dirty="0">
                <a:solidFill>
                  <a:schemeClr val="accent3">
                    <a:lumMod val="25000"/>
                  </a:schemeClr>
                </a:solidFill>
                <a:latin typeface="Abadi"/>
                <a:ea typeface="+mn-lt"/>
                <a:cs typeface="+mn-lt"/>
              </a:rPr>
              <a:t>This scatter plot shows that newer booster versions, especially B5, have the highest success rates, even with larger payloads up to 10,000 kg.</a:t>
            </a:r>
            <a:endParaRPr lang="es-ES" sz="1600" dirty="0">
              <a:solidFill>
                <a:schemeClr val="accent3">
                  <a:lumMod val="25000"/>
                </a:schemeClr>
              </a:solidFill>
              <a:latin typeface="Abadi"/>
              <a:ea typeface="+mn-lt"/>
              <a:cs typeface="+mn-lt"/>
            </a:endParaRPr>
          </a:p>
          <a:p>
            <a:pPr marL="0" indent="0">
              <a:lnSpc>
                <a:spcPct val="100000"/>
              </a:lnSpc>
              <a:spcBef>
                <a:spcPts val="1400"/>
              </a:spcBef>
              <a:buNone/>
            </a:pPr>
            <a:r>
              <a:rPr lang="en-US" sz="1600" dirty="0">
                <a:solidFill>
                  <a:schemeClr val="accent3">
                    <a:lumMod val="25000"/>
                  </a:schemeClr>
                </a:solidFill>
                <a:latin typeface="Abadi"/>
                <a:ea typeface="+mn-lt"/>
                <a:cs typeface="+mn-lt"/>
              </a:rPr>
              <a:t>In contrast, older versions like v1.0 and v1.1 have a higher frequency of failures, particularly with payloads below 6,000 kg.</a:t>
            </a:r>
            <a:endParaRPr lang="es-ES" sz="1600" dirty="0">
              <a:solidFill>
                <a:schemeClr val="accent3">
                  <a:lumMod val="25000"/>
                </a:schemeClr>
              </a:solidFill>
              <a:latin typeface="Abadi"/>
              <a:ea typeface="+mn-lt"/>
              <a:cs typeface="+mn-lt"/>
            </a:endParaRPr>
          </a:p>
          <a:p>
            <a:pPr marL="0" indent="0">
              <a:lnSpc>
                <a:spcPct val="100000"/>
              </a:lnSpc>
              <a:spcBef>
                <a:spcPts val="1400"/>
              </a:spcBef>
              <a:buNone/>
            </a:pPr>
            <a:r>
              <a:rPr lang="en-US" sz="1600" dirty="0">
                <a:solidFill>
                  <a:schemeClr val="accent3">
                    <a:lumMod val="25000"/>
                  </a:schemeClr>
                </a:solidFill>
                <a:latin typeface="Abadi"/>
                <a:ea typeface="+mn-lt"/>
                <a:cs typeface="+mn-lt"/>
              </a:rPr>
              <a:t>The 2,000 to 6,000 kg payload range demonstrates the most consistent success across different boosters, highlighting it as an optimal range for mission reliability.</a:t>
            </a:r>
            <a:endParaRPr lang="es-ES" sz="1600" dirty="0">
              <a:solidFill>
                <a:schemeClr val="accent3">
                  <a:lumMod val="25000"/>
                </a:schemeClr>
              </a:solidFill>
              <a:latin typeface="Abadi"/>
              <a:ea typeface="+mn-lt"/>
              <a:cs typeface="+mn-lt"/>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by all Sites</a:t>
            </a:r>
          </a:p>
        </p:txBody>
      </p:sp>
      <p:pic>
        <p:nvPicPr>
          <p:cNvPr id="2" name="Imagen 1" descr="Imagen que contiene colorido, foto, diferente, luz&#10;&#10;Descripción generada automáticamente">
            <a:extLst>
              <a:ext uri="{FF2B5EF4-FFF2-40B4-BE49-F238E27FC236}">
                <a16:creationId xmlns:a16="http://schemas.microsoft.com/office/drawing/2014/main" id="{BB121BA0-EC3B-013B-166D-6F3EB7920FCE}"/>
              </a:ext>
            </a:extLst>
          </p:cNvPr>
          <p:cNvPicPr>
            <a:picLocks noChangeAspect="1"/>
          </p:cNvPicPr>
          <p:nvPr/>
        </p:nvPicPr>
        <p:blipFill>
          <a:blip r:embed="rId3"/>
          <a:stretch>
            <a:fillRect/>
          </a:stretch>
        </p:blipFill>
        <p:spPr>
          <a:xfrm>
            <a:off x="772026" y="1485477"/>
            <a:ext cx="10644188" cy="252346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p:cNvSpPr>
            <a:spLocks noGrp="1"/>
          </p:cNvSpPr>
          <p:nvPr>
            <p:ph type="body" sz="half" idx="4294967295"/>
          </p:nvPr>
        </p:nvSpPr>
        <p:spPr>
          <a:xfrm>
            <a:off x="770010" y="1582052"/>
            <a:ext cx="5055279" cy="382161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This bar </a:t>
            </a:r>
            <a:r>
              <a:rPr lang="en-US" sz="2000" dirty="0">
                <a:solidFill>
                  <a:schemeClr val="accent3">
                    <a:lumMod val="25000"/>
                  </a:schemeClr>
                </a:solidFill>
                <a:latin typeface="Abadi"/>
                <a:ea typeface="+mn-lt"/>
                <a:cs typeface="+mn-lt"/>
              </a:rPr>
              <a:t>chart</a:t>
            </a:r>
            <a:r>
              <a:rPr lang="en-US" sz="2200" dirty="0">
                <a:solidFill>
                  <a:schemeClr val="accent3">
                    <a:lumMod val="25000"/>
                  </a:schemeClr>
                </a:solidFill>
                <a:latin typeface="Abadi"/>
                <a:ea typeface="+mn-lt"/>
                <a:cs typeface="+mn-lt"/>
              </a:rPr>
              <a:t> represent the accuracy of each model, and it shows that the Decision Tree classifier outperforms the others in this dataset with an accuracy of 0.875.</a:t>
            </a:r>
            <a:endParaRPr lang="en-US" sz="2200" dirty="0">
              <a:solidFill>
                <a:schemeClr val="accent3">
                  <a:lumMod val="25000"/>
                </a:schemeClr>
              </a:solidFill>
              <a:latin typeface="Abadi"/>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n 1" descr="Gráfico, Gráfico de barras&#10;&#10;Descripción generada automáticamente">
            <a:extLst>
              <a:ext uri="{FF2B5EF4-FFF2-40B4-BE49-F238E27FC236}">
                <a16:creationId xmlns:a16="http://schemas.microsoft.com/office/drawing/2014/main" id="{6A0124E7-B7A0-BD18-ABCF-8726E1C4B3CA}"/>
              </a:ext>
            </a:extLst>
          </p:cNvPr>
          <p:cNvPicPr>
            <a:picLocks noChangeAspect="1"/>
          </p:cNvPicPr>
          <p:nvPr/>
        </p:nvPicPr>
        <p:blipFill>
          <a:blip r:embed="rId3"/>
          <a:stretch>
            <a:fillRect/>
          </a:stretch>
        </p:blipFill>
        <p:spPr>
          <a:xfrm>
            <a:off x="6372225" y="1578768"/>
            <a:ext cx="5079206" cy="38195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p:cNvSpPr>
            <a:spLocks noGrp="1"/>
          </p:cNvSpPr>
          <p:nvPr>
            <p:ph type="body" sz="half" idx="4294967295"/>
          </p:nvPr>
        </p:nvSpPr>
        <p:spPr>
          <a:xfrm>
            <a:off x="770011" y="1473994"/>
            <a:ext cx="4727367" cy="4394994"/>
          </a:xfrm>
          <a:prstGeom prst="rect">
            <a:avLst/>
          </a:prstGeom>
        </p:spPr>
        <p:txBody>
          <a:bodyPr lIns="91440" tIns="45720" rIns="91440" bIns="45720" anchor="t">
            <a:noAutofit/>
          </a:bodyPr>
          <a:lstStyle/>
          <a:p>
            <a:pPr marL="0" indent="0">
              <a:buNone/>
            </a:pPr>
            <a:r>
              <a:rPr lang="en-US" sz="1900" dirty="0">
                <a:solidFill>
                  <a:schemeClr val="accent3">
                    <a:lumMod val="25000"/>
                  </a:schemeClr>
                </a:solidFill>
                <a:latin typeface="Abadi"/>
                <a:ea typeface="+mn-lt"/>
                <a:cs typeface="+mn-lt"/>
              </a:rPr>
              <a:t>The Decision Tree model, with an accuracy of 0.875, is the best performer. Its confusion matrix shows:</a:t>
            </a:r>
            <a:endParaRPr lang="es-ES" sz="1900">
              <a:solidFill>
                <a:schemeClr val="accent3">
                  <a:lumMod val="25000"/>
                </a:schemeClr>
              </a:solidFill>
              <a:latin typeface="Abadi"/>
              <a:cs typeface="Calibri"/>
            </a:endParaRPr>
          </a:p>
          <a:p>
            <a:r>
              <a:rPr lang="en-US" sz="1900" dirty="0">
                <a:solidFill>
                  <a:schemeClr val="accent3">
                    <a:lumMod val="25000"/>
                  </a:schemeClr>
                </a:solidFill>
                <a:latin typeface="Abadi"/>
                <a:ea typeface="+mn-lt"/>
                <a:cs typeface="+mn-lt"/>
              </a:rPr>
              <a:t>12 true positives (correctly predicted successful landings)</a:t>
            </a:r>
            <a:endParaRPr lang="en-US" sz="1900">
              <a:solidFill>
                <a:schemeClr val="accent3">
                  <a:lumMod val="25000"/>
                </a:schemeClr>
              </a:solidFill>
              <a:latin typeface="Abadi"/>
              <a:cs typeface="Calibri"/>
            </a:endParaRPr>
          </a:p>
          <a:p>
            <a:r>
              <a:rPr lang="en-US" sz="1900" dirty="0">
                <a:solidFill>
                  <a:schemeClr val="accent3">
                    <a:lumMod val="25000"/>
                  </a:schemeClr>
                </a:solidFill>
                <a:latin typeface="Abadi"/>
                <a:ea typeface="+mn-lt"/>
                <a:cs typeface="+mn-lt"/>
              </a:rPr>
              <a:t>5 true negatives (correctly predicted unsuccessful landings)</a:t>
            </a:r>
            <a:endParaRPr lang="en-US" sz="1900">
              <a:solidFill>
                <a:schemeClr val="accent3">
                  <a:lumMod val="25000"/>
                </a:schemeClr>
              </a:solidFill>
              <a:latin typeface="Abadi"/>
              <a:cs typeface="Calibri"/>
            </a:endParaRPr>
          </a:p>
          <a:p>
            <a:r>
              <a:rPr lang="en-US" sz="1900" dirty="0">
                <a:solidFill>
                  <a:schemeClr val="accent3">
                    <a:lumMod val="25000"/>
                  </a:schemeClr>
                </a:solidFill>
                <a:latin typeface="Abadi"/>
                <a:ea typeface="+mn-lt"/>
                <a:cs typeface="+mn-lt"/>
              </a:rPr>
              <a:t>1 false positive (incorrectly predicted a landing that did not occur)</a:t>
            </a:r>
            <a:endParaRPr lang="en-US" sz="1900">
              <a:solidFill>
                <a:schemeClr val="accent3">
                  <a:lumMod val="25000"/>
                </a:schemeClr>
              </a:solidFill>
              <a:latin typeface="Abadi"/>
              <a:cs typeface="Calibri"/>
            </a:endParaRPr>
          </a:p>
          <a:p>
            <a:r>
              <a:rPr lang="en-US" sz="1900" dirty="0">
                <a:solidFill>
                  <a:schemeClr val="accent3">
                    <a:lumMod val="25000"/>
                  </a:schemeClr>
                </a:solidFill>
                <a:latin typeface="Abadi"/>
                <a:ea typeface="+mn-lt"/>
                <a:cs typeface="+mn-lt"/>
              </a:rPr>
              <a:t>0 false negatives (no missed successful landings)</a:t>
            </a:r>
            <a:endParaRPr lang="en-US" sz="1900">
              <a:solidFill>
                <a:schemeClr val="accent3">
                  <a:lumMod val="25000"/>
                </a:schemeClr>
              </a:solidFill>
              <a:latin typeface="Abadi"/>
              <a:cs typeface="Calibri"/>
            </a:endParaRPr>
          </a:p>
          <a:p>
            <a:pPr marL="0" indent="0">
              <a:buNone/>
            </a:pPr>
            <a:r>
              <a:rPr lang="en-US" sz="1900" dirty="0">
                <a:solidFill>
                  <a:schemeClr val="accent3">
                    <a:lumMod val="25000"/>
                  </a:schemeClr>
                </a:solidFill>
                <a:latin typeface="Abadi"/>
                <a:ea typeface="+mn-lt"/>
                <a:cs typeface="+mn-lt"/>
              </a:rPr>
              <a:t>This matrix highlights the model's strong ability to predict landings accurately, with only a minor tendency to overestimate success.</a:t>
            </a:r>
            <a:endParaRPr lang="en-US" sz="1900" dirty="0">
              <a:solidFill>
                <a:schemeClr val="accent3">
                  <a:lumMod val="25000"/>
                </a:schemeClr>
              </a:solidFill>
              <a:latin typeface="Abadi"/>
              <a:cs typeface="Calibri"/>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descr="Imagen que contiene Aplicación&#10;&#10;Descripción generada automáticamente">
            <a:extLst>
              <a:ext uri="{FF2B5EF4-FFF2-40B4-BE49-F238E27FC236}">
                <a16:creationId xmlns:a16="http://schemas.microsoft.com/office/drawing/2014/main" id="{E7E49801-1302-0CB7-9FD3-BA4BEBD6A5CB}"/>
              </a:ext>
            </a:extLst>
          </p:cNvPr>
          <p:cNvPicPr>
            <a:picLocks noChangeAspect="1"/>
          </p:cNvPicPr>
          <p:nvPr/>
        </p:nvPicPr>
        <p:blipFill>
          <a:blip r:embed="rId3"/>
          <a:stretch>
            <a:fillRect/>
          </a:stretch>
        </p:blipFill>
        <p:spPr>
          <a:xfrm>
            <a:off x="5774908" y="1474120"/>
            <a:ext cx="5514975" cy="43910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p:cNvSpPr>
            <a:spLocks noGrp="1"/>
          </p:cNvSpPr>
          <p:nvPr>
            <p:ph sz="half" idx="4294967295"/>
          </p:nvPr>
        </p:nvSpPr>
        <p:spPr>
          <a:xfrm>
            <a:off x="733289" y="1507824"/>
            <a:ext cx="10723791" cy="4718568"/>
          </a:xfrm>
          <a:prstGeom prst="rect">
            <a:avLst/>
          </a:prstGeom>
        </p:spPr>
        <p:txBody>
          <a:bodyPr lIns="91440" tIns="45720" rIns="91440" bIns="45720" anchor="t">
            <a:normAutofit/>
          </a:bodyPr>
          <a:lstStyle/>
          <a:p>
            <a:r>
              <a:rPr lang="en-US" sz="1600" b="1" dirty="0">
                <a:solidFill>
                  <a:schemeClr val="accent3">
                    <a:lumMod val="25000"/>
                  </a:schemeClr>
                </a:solidFill>
                <a:latin typeface="Abadi"/>
                <a:ea typeface="+mn-lt"/>
                <a:cs typeface="+mn-lt"/>
              </a:rPr>
              <a:t>Data Collection:</a:t>
            </a:r>
            <a:endParaRPr lang="es-E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Data was collected using SpaceX's API and web scraping methods, focusing on launch details such as payload, launch site, and landing outcomes.</a:t>
            </a:r>
            <a:endParaRPr lang="en-US" sz="1600">
              <a:solidFill>
                <a:schemeClr val="accent3">
                  <a:lumMod val="25000"/>
                </a:schemeClr>
              </a:solidFill>
              <a:latin typeface="Abadi"/>
              <a:cs typeface="Calibri"/>
            </a:endParaRPr>
          </a:p>
          <a:p>
            <a:r>
              <a:rPr lang="en-US" sz="1600" b="1" dirty="0">
                <a:solidFill>
                  <a:schemeClr val="accent3">
                    <a:lumMod val="25000"/>
                  </a:schemeClr>
                </a:solidFill>
                <a:latin typeface="Abadi"/>
                <a:ea typeface="+mn-lt"/>
                <a:cs typeface="+mn-lt"/>
              </a:rPr>
              <a:t>Data Wrangling and Cleaning:</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Prepared and cleaned data for analysis by handling missing values and standardizing formats to ensure consistency.</a:t>
            </a:r>
            <a:endParaRPr lang="en-US" sz="1600">
              <a:solidFill>
                <a:schemeClr val="accent3">
                  <a:lumMod val="25000"/>
                </a:schemeClr>
              </a:solidFill>
              <a:latin typeface="Abadi"/>
              <a:cs typeface="Calibri"/>
            </a:endParaRPr>
          </a:p>
          <a:p>
            <a:r>
              <a:rPr lang="en-US" sz="1600" b="1" dirty="0">
                <a:solidFill>
                  <a:schemeClr val="accent3">
                    <a:lumMod val="25000"/>
                  </a:schemeClr>
                </a:solidFill>
                <a:latin typeface="Abadi"/>
                <a:ea typeface="+mn-lt"/>
                <a:cs typeface="+mn-lt"/>
              </a:rPr>
              <a:t>Exploratory Data Analysis (EDA):</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Analyzed trends in launch success across various sites and payload ranges.</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Visualized data using scatter plots to understand relationships between flight numbers, payload mass, and success rates.</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Key findings include improved launch success rates over time and higher success with heavier payloads in newer booster versions.</a:t>
            </a:r>
            <a:endParaRPr lang="en-US" sz="1600">
              <a:solidFill>
                <a:schemeClr val="accent3">
                  <a:lumMod val="25000"/>
                </a:schemeClr>
              </a:solidFill>
              <a:latin typeface="Abadi"/>
              <a:cs typeface="Calibri"/>
            </a:endParaRPr>
          </a:p>
          <a:p>
            <a:r>
              <a:rPr lang="en-US" sz="1600" b="1" dirty="0">
                <a:solidFill>
                  <a:schemeClr val="accent3">
                    <a:lumMod val="25000"/>
                  </a:schemeClr>
                </a:solidFill>
                <a:latin typeface="Abadi"/>
                <a:ea typeface="+mn-lt"/>
                <a:cs typeface="+mn-lt"/>
              </a:rPr>
              <a:t>Model Building and Evaluation:</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Built and tuned Logistic Regression, SVM, and Decision Tree models using </a:t>
            </a:r>
            <a:r>
              <a:rPr lang="en-US" sz="1600" err="1">
                <a:solidFill>
                  <a:schemeClr val="accent3">
                    <a:lumMod val="25000"/>
                  </a:schemeClr>
                </a:solidFill>
                <a:latin typeface="Abadi"/>
              </a:rPr>
              <a:t>GridSearchCV</a:t>
            </a:r>
            <a:r>
              <a:rPr lang="en-US" sz="1600" dirty="0">
                <a:solidFill>
                  <a:schemeClr val="accent3">
                    <a:lumMod val="25000"/>
                  </a:schemeClr>
                </a:solidFill>
                <a:latin typeface="Abadi"/>
                <a:ea typeface="+mn-lt"/>
                <a:cs typeface="+mn-lt"/>
              </a:rPr>
              <a:t> for hyperparameter optimization.</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Evaluated models using accuracy scores and confusion matrices to compare performance.</a:t>
            </a:r>
            <a:endParaRPr lang="en-US" sz="1600">
              <a:solidFill>
                <a:schemeClr val="accent3">
                  <a:lumMod val="25000"/>
                </a:schemeClr>
              </a:solidFill>
              <a:latin typeface="Abad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cs typeface="Calibri"/>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p:cNvSpPr>
            <a:spLocks noGrp="1"/>
          </p:cNvSpPr>
          <p:nvPr>
            <p:ph sz="half" idx="4294967295"/>
          </p:nvPr>
        </p:nvSpPr>
        <p:spPr>
          <a:xfrm>
            <a:off x="770012" y="1526186"/>
            <a:ext cx="10512635" cy="4498230"/>
          </a:xfrm>
          <a:prstGeom prst="rect">
            <a:avLst/>
          </a:prstGeom>
        </p:spPr>
        <p:txBody>
          <a:bodyPr lIns="91440" tIns="45720" rIns="91440" bIns="45720" anchor="t">
            <a:normAutofit/>
          </a:bodyPr>
          <a:lstStyle/>
          <a:p>
            <a:r>
              <a:rPr lang="en-US" sz="1600" b="1" dirty="0">
                <a:solidFill>
                  <a:schemeClr val="accent3">
                    <a:lumMod val="25000"/>
                  </a:schemeClr>
                </a:solidFill>
                <a:latin typeface="Abadi"/>
                <a:ea typeface="+mn-lt"/>
                <a:cs typeface="+mn-lt"/>
              </a:rPr>
              <a:t>Model Comparison:</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The Decision Tree model achieved the highest accuracy (0.875), outperforming Logistic Regression and SVM.</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The Decision Tree's confusion matrix showed a high rate of correct predictions with minimal false positives.</a:t>
            </a:r>
            <a:endParaRPr lang="en-US" sz="1600">
              <a:solidFill>
                <a:schemeClr val="accent3">
                  <a:lumMod val="25000"/>
                </a:schemeClr>
              </a:solidFill>
              <a:latin typeface="Abadi"/>
              <a:cs typeface="Calibri"/>
            </a:endParaRPr>
          </a:p>
          <a:p>
            <a:r>
              <a:rPr lang="en-US" sz="1600" b="1" dirty="0">
                <a:solidFill>
                  <a:schemeClr val="accent3">
                    <a:lumMod val="25000"/>
                  </a:schemeClr>
                </a:solidFill>
                <a:latin typeface="Abadi"/>
                <a:ea typeface="+mn-lt"/>
                <a:cs typeface="+mn-lt"/>
              </a:rPr>
              <a:t>Interactive Data Visualization:</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Built interactive visualizations using </a:t>
            </a:r>
            <a:r>
              <a:rPr lang="en-US" sz="1600" dirty="0" err="1">
                <a:solidFill>
                  <a:schemeClr val="accent3">
                    <a:lumMod val="25000"/>
                  </a:schemeClr>
                </a:solidFill>
                <a:latin typeface="Abadi"/>
                <a:ea typeface="+mn-lt"/>
                <a:cs typeface="+mn-lt"/>
              </a:rPr>
              <a:t>Plotly</a:t>
            </a:r>
            <a:r>
              <a:rPr lang="en-US" sz="1600" dirty="0">
                <a:solidFill>
                  <a:schemeClr val="accent3">
                    <a:lumMod val="25000"/>
                  </a:schemeClr>
                </a:solidFill>
                <a:latin typeface="Abadi"/>
                <a:ea typeface="+mn-lt"/>
                <a:cs typeface="+mn-lt"/>
              </a:rPr>
              <a:t> Dash to explore launch success by site and payload range.</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Created a Folium map to display launch site locations and launch distributions geographically.</a:t>
            </a:r>
            <a:endParaRPr lang="en-US" sz="1600">
              <a:solidFill>
                <a:schemeClr val="accent3">
                  <a:lumMod val="25000"/>
                </a:schemeClr>
              </a:solidFill>
              <a:latin typeface="Abadi"/>
              <a:cs typeface="Calibri"/>
            </a:endParaRPr>
          </a:p>
          <a:p>
            <a:r>
              <a:rPr lang="en-US" sz="1600" b="1" dirty="0">
                <a:solidFill>
                  <a:schemeClr val="accent3">
                    <a:lumMod val="25000"/>
                  </a:schemeClr>
                </a:solidFill>
                <a:latin typeface="Abadi"/>
                <a:ea typeface="+mn-lt"/>
                <a:cs typeface="+mn-lt"/>
              </a:rPr>
              <a:t>Insights from Visualizations:</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Most successful launches occurred from KSC LC-39A, while CCAFS LC-40 faced more challenges.</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Success rates increased with the introduction of newer boosters like B5, demonstrating technological advancements.</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Optimal payload range for consistent launch success was identified between 2,000 to 6,000 kg.</a:t>
            </a:r>
            <a:endParaRPr lang="en-US" sz="1600">
              <a:solidFill>
                <a:schemeClr val="accent3">
                  <a:lumMod val="25000"/>
                </a:schemeClr>
              </a:solidFill>
              <a:latin typeface="Abadi"/>
              <a:cs typeface="Calibri"/>
            </a:endParaRPr>
          </a:p>
          <a:p>
            <a:r>
              <a:rPr lang="en-US" sz="1600" b="1" dirty="0">
                <a:solidFill>
                  <a:schemeClr val="accent3">
                    <a:lumMod val="25000"/>
                  </a:schemeClr>
                </a:solidFill>
                <a:latin typeface="Abadi"/>
                <a:ea typeface="+mn-lt"/>
                <a:cs typeface="+mn-lt"/>
              </a:rPr>
              <a:t>Predictive Analysis:</a:t>
            </a:r>
            <a:endParaRPr lang="en-US" sz="1600">
              <a:solidFill>
                <a:schemeClr val="accent3">
                  <a:lumMod val="25000"/>
                </a:schemeClr>
              </a:solidFill>
              <a:latin typeface="Abad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Identified key factors influencing launch success, including booster version and payload mass.</a:t>
            </a:r>
            <a:endParaRPr lang="en-US" sz="1600">
              <a:solidFill>
                <a:schemeClr val="accent3">
                  <a:lumMod val="25000"/>
                </a:schemeClr>
              </a:solidFill>
              <a:latin typeface="Abadi"/>
              <a:cs typeface="Calibri"/>
            </a:endParaRPr>
          </a:p>
          <a:p>
            <a:pPr lvl="1">
              <a:buFont typeface="Courier New" panose="020B0604020202020204" pitchFamily="34" charset="0"/>
              <a:buChar char="o"/>
            </a:pPr>
            <a:r>
              <a:rPr lang="en-US" sz="1600" dirty="0">
                <a:solidFill>
                  <a:schemeClr val="accent3">
                    <a:lumMod val="25000"/>
                  </a:schemeClr>
                </a:solidFill>
                <a:latin typeface="Abadi"/>
                <a:ea typeface="+mn-lt"/>
                <a:cs typeface="+mn-lt"/>
              </a:rPr>
              <a:t>The analysis revealed that newer booster versions, particularly B5, had a significant impact on improving launch reliability.</a:t>
            </a:r>
            <a:endParaRPr lang="en-US" sz="1600" b="1">
              <a:solidFill>
                <a:schemeClr val="accent3">
                  <a:lumMod val="25000"/>
                </a:schemeClr>
              </a:solidFill>
              <a:latin typeface="Abad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515824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5</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508745"/>
            <a:ext cx="10403287" cy="45052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000" b="1" dirty="0">
                <a:solidFill>
                  <a:schemeClr val="accent3">
                    <a:lumMod val="25000"/>
                  </a:schemeClr>
                </a:solidFill>
                <a:latin typeface="Abadi"/>
              </a:rPr>
              <a:t>Project background and context</a:t>
            </a:r>
          </a:p>
          <a:p>
            <a:pPr marL="457200" lvl="1" indent="0">
              <a:spcBef>
                <a:spcPts val="1400"/>
              </a:spcBef>
              <a:buNone/>
            </a:pPr>
            <a:r>
              <a:rPr lang="en-US" sz="1000" dirty="0">
                <a:solidFill>
                  <a:schemeClr val="accent3">
                    <a:lumMod val="25000"/>
                  </a:schemeClr>
                </a:solidFill>
                <a:latin typeface="Abadi"/>
              </a:rPr>
              <a:t>This project centers on predicting the successful landing of SpaceX's Falcon 9 first stage. SpaceX's ability to reuse the first stage of the Falcon 9 rocket significantly decreases the cost per launch, making it more economically viable compared to other providers.</a:t>
            </a:r>
            <a:br>
              <a:rPr lang="en-US" sz="1000" dirty="0">
                <a:solidFill>
                  <a:schemeClr val="accent3">
                    <a:lumMod val="25000"/>
                  </a:schemeClr>
                </a:solidFill>
                <a:latin typeface="Abadi"/>
              </a:rPr>
            </a:br>
            <a:br>
              <a:rPr lang="en-US" sz="1000" dirty="0">
                <a:solidFill>
                  <a:schemeClr val="accent3">
                    <a:lumMod val="25000"/>
                  </a:schemeClr>
                </a:solidFill>
                <a:latin typeface="Abadi"/>
              </a:rPr>
            </a:br>
            <a:r>
              <a:rPr lang="en-US" sz="1000" dirty="0">
                <a:solidFill>
                  <a:schemeClr val="accent3">
                    <a:lumMod val="25000"/>
                  </a:schemeClr>
                </a:solidFill>
                <a:latin typeface="Abadi"/>
              </a:rPr>
              <a:t>The financial implications of a successful landing are substantial: if the first stage can land reliably, it provides a competitive advantage, allowing SpaceX to offer lower prices and potentially secure more contracts.</a:t>
            </a:r>
            <a:endParaRPr lang="en-US" dirty="0">
              <a:solidFill>
                <a:schemeClr val="accent3">
                  <a:lumMod val="25000"/>
                </a:schemeClr>
              </a:solidFill>
            </a:endParaRPr>
          </a:p>
          <a:p>
            <a:pPr lvl="1">
              <a:spcBef>
                <a:spcPts val="1400"/>
              </a:spcBef>
            </a:pPr>
            <a:endParaRPr lang="en-US" sz="1000" dirty="0">
              <a:solidFill>
                <a:schemeClr val="accent3">
                  <a:lumMod val="25000"/>
                </a:schemeClr>
              </a:solidFill>
              <a:latin typeface="Abadi"/>
            </a:endParaRPr>
          </a:p>
          <a:p>
            <a:pPr>
              <a:spcBef>
                <a:spcPts val="1400"/>
              </a:spcBef>
            </a:pPr>
            <a:r>
              <a:rPr lang="en-US" sz="1000" b="1" dirty="0">
                <a:solidFill>
                  <a:schemeClr val="accent3">
                    <a:lumMod val="25000"/>
                  </a:schemeClr>
                </a:solidFill>
                <a:latin typeface="Abadi"/>
              </a:rPr>
              <a:t>Problems we want to find answers</a:t>
            </a:r>
          </a:p>
          <a:p>
            <a:pPr lvl="1"/>
            <a:r>
              <a:rPr lang="en-US" sz="1000" u="sng" dirty="0">
                <a:solidFill>
                  <a:schemeClr val="accent3">
                    <a:lumMod val="25000"/>
                  </a:schemeClr>
                </a:solidFill>
                <a:latin typeface="Abadi"/>
              </a:rPr>
              <a:t>Landing Success Prediction</a:t>
            </a:r>
            <a:r>
              <a:rPr lang="en-US" sz="1000" dirty="0">
                <a:solidFill>
                  <a:schemeClr val="accent3">
                    <a:lumMod val="25000"/>
                  </a:schemeClr>
                </a:solidFill>
                <a:latin typeface="Abadi"/>
              </a:rPr>
              <a:t>:</a:t>
            </a:r>
            <a:endParaRPr lang="en-US" sz="1000" dirty="0">
              <a:solidFill>
                <a:schemeClr val="accent3">
                  <a:lumMod val="25000"/>
                </a:schemeClr>
              </a:solidFill>
            </a:endParaRPr>
          </a:p>
          <a:p>
            <a:pPr marL="1085850" lvl="2" indent="-171450">
              <a:buFont typeface="Wingdings" panose="020B0604020202020204"/>
              <a:buChar char="§"/>
            </a:pPr>
            <a:r>
              <a:rPr lang="en-US" sz="1000" dirty="0">
                <a:solidFill>
                  <a:schemeClr val="accent3">
                    <a:lumMod val="25000"/>
                  </a:schemeClr>
                </a:solidFill>
                <a:latin typeface="Abadi"/>
              </a:rPr>
              <a:t>What factors contribute to the successful landing of the Falcon 9 first stage, and how can we predict whether a specific launch will result in a successful landing?</a:t>
            </a:r>
            <a:endParaRPr lang="en-US" sz="1000">
              <a:solidFill>
                <a:schemeClr val="accent3">
                  <a:lumMod val="25000"/>
                </a:schemeClr>
              </a:solidFill>
              <a:latin typeface="Abadi"/>
            </a:endParaRPr>
          </a:p>
          <a:p>
            <a:pPr lvl="1"/>
            <a:endParaRPr lang="en-US" sz="1000" u="sng" dirty="0">
              <a:solidFill>
                <a:schemeClr val="accent3">
                  <a:lumMod val="25000"/>
                </a:schemeClr>
              </a:solidFill>
              <a:latin typeface="Abadi"/>
            </a:endParaRPr>
          </a:p>
          <a:p>
            <a:pPr lvl="1"/>
            <a:r>
              <a:rPr lang="en-US" sz="1000" u="sng" dirty="0">
                <a:solidFill>
                  <a:schemeClr val="accent3">
                    <a:lumMod val="25000"/>
                  </a:schemeClr>
                </a:solidFill>
                <a:latin typeface="Abadi"/>
              </a:rPr>
              <a:t>Data Gathering Challenges</a:t>
            </a:r>
            <a:r>
              <a:rPr lang="en-US" sz="1000" dirty="0">
                <a:solidFill>
                  <a:schemeClr val="accent3">
                    <a:lumMod val="25000"/>
                  </a:schemeClr>
                </a:solidFill>
                <a:latin typeface="Abadi"/>
              </a:rPr>
              <a:t>:</a:t>
            </a:r>
            <a:endParaRPr lang="en-US">
              <a:solidFill>
                <a:schemeClr val="accent3">
                  <a:lumMod val="25000"/>
                </a:schemeClr>
              </a:solidFill>
            </a:endParaRPr>
          </a:p>
          <a:p>
            <a:pPr lvl="2">
              <a:buFont typeface="Wingdings" panose="020B0604020202020204"/>
              <a:buChar char="§"/>
            </a:pPr>
            <a:r>
              <a:rPr lang="en-US" sz="1000" dirty="0">
                <a:solidFill>
                  <a:schemeClr val="accent3">
                    <a:lumMod val="25000"/>
                  </a:schemeClr>
                </a:solidFill>
                <a:latin typeface="Abadi"/>
              </a:rPr>
              <a:t>What challenges arise in collecting accurate and comprehensive data on Falcon 9 launches and landings through APIs and web scraping?</a:t>
            </a:r>
            <a:endParaRPr lang="en-US" sz="1000">
              <a:solidFill>
                <a:schemeClr val="accent3">
                  <a:lumMod val="25000"/>
                </a:schemeClr>
              </a:solidFill>
              <a:latin typeface="Abadi"/>
            </a:endParaRPr>
          </a:p>
          <a:p>
            <a:pPr lvl="2">
              <a:buFont typeface="Wingdings" panose="020B0604020202020204"/>
              <a:buChar char="§"/>
            </a:pPr>
            <a:endParaRPr lang="en-US" sz="1000" dirty="0">
              <a:solidFill>
                <a:schemeClr val="accent3">
                  <a:lumMod val="25000"/>
                </a:schemeClr>
              </a:solidFill>
              <a:latin typeface="Abadi"/>
            </a:endParaRPr>
          </a:p>
          <a:p>
            <a:pPr lvl="1"/>
            <a:r>
              <a:rPr lang="en-US" sz="1000" u="sng" dirty="0">
                <a:solidFill>
                  <a:schemeClr val="accent3">
                    <a:lumMod val="25000"/>
                  </a:schemeClr>
                </a:solidFill>
                <a:latin typeface="Abadi"/>
              </a:rPr>
              <a:t>Visualization Insights</a:t>
            </a:r>
            <a:r>
              <a:rPr lang="en-US" sz="1000" dirty="0">
                <a:solidFill>
                  <a:schemeClr val="accent3">
                    <a:lumMod val="25000"/>
                  </a:schemeClr>
                </a:solidFill>
                <a:latin typeface="Abadi"/>
              </a:rPr>
              <a:t>:</a:t>
            </a:r>
          </a:p>
          <a:p>
            <a:pPr lvl="2">
              <a:buFont typeface="Wingdings" panose="020B0604020202020204"/>
              <a:buChar char="§"/>
            </a:pPr>
            <a:r>
              <a:rPr lang="en-US" sz="1000" dirty="0">
                <a:solidFill>
                  <a:schemeClr val="accent3">
                    <a:lumMod val="25000"/>
                  </a:schemeClr>
                </a:solidFill>
                <a:latin typeface="Abadi"/>
              </a:rPr>
              <a:t>How can interactive visualizations enhance our understanding of the relationship between various launch parameters and landing success?</a:t>
            </a:r>
          </a:p>
          <a:p>
            <a:pPr lvl="2">
              <a:buFont typeface="Wingdings" panose="020B0604020202020204"/>
              <a:buChar char="§"/>
            </a:pPr>
            <a:endParaRPr lang="en-US" sz="1000" dirty="0">
              <a:solidFill>
                <a:schemeClr val="accent3">
                  <a:lumMod val="25000"/>
                </a:schemeClr>
              </a:solidFill>
              <a:latin typeface="Abadi"/>
            </a:endParaRPr>
          </a:p>
          <a:p>
            <a:pPr lvl="1"/>
            <a:r>
              <a:rPr lang="en-US" sz="1000" u="sng" dirty="0">
                <a:solidFill>
                  <a:schemeClr val="accent3">
                    <a:lumMod val="25000"/>
                  </a:schemeClr>
                </a:solidFill>
                <a:latin typeface="Abadi"/>
              </a:rPr>
              <a:t>Model Performance Comparison</a:t>
            </a:r>
            <a:r>
              <a:rPr lang="en-US" sz="1000" dirty="0">
                <a:solidFill>
                  <a:schemeClr val="accent3">
                    <a:lumMod val="25000"/>
                  </a:schemeClr>
                </a:solidFill>
                <a:latin typeface="Abadi"/>
              </a:rPr>
              <a:t>:</a:t>
            </a:r>
          </a:p>
          <a:p>
            <a:pPr lvl="2">
              <a:buFont typeface="Wingdings" panose="020B0604020202020204"/>
              <a:buChar char="§"/>
            </a:pPr>
            <a:r>
              <a:rPr lang="en-US" sz="1000" dirty="0">
                <a:solidFill>
                  <a:schemeClr val="accent3">
                    <a:lumMod val="25000"/>
                  </a:schemeClr>
                </a:solidFill>
                <a:latin typeface="Abadi"/>
              </a:rPr>
              <a:t>Which machine learning model (SVM, Classification Trees, or Logistic Regression) provides the most accurate predictions for Falcon 9 landing success, and what are the optimal hyperparameters for each model?</a:t>
            </a:r>
            <a:endParaRPr lang="en-US" sz="1000">
              <a:solidFill>
                <a:schemeClr val="accent3">
                  <a:lumMod val="25000"/>
                </a:schemeClr>
              </a:solidFill>
              <a:latin typeface="Abadi"/>
            </a:endParaRPr>
          </a:p>
          <a:p>
            <a:pPr lvl="1">
              <a:spcBef>
                <a:spcPts val="1400"/>
              </a:spcBef>
            </a:pPr>
            <a:endParaRPr lang="en-US" sz="1800" dirty="0">
              <a:solidFill>
                <a:schemeClr val="accent3">
                  <a:lumMod val="25000"/>
                </a:schemeClr>
              </a:solidFill>
              <a:latin typeface="Abad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000" dirty="0">
                <a:solidFill>
                  <a:srgbClr val="0B49CB"/>
                </a:solidFill>
                <a:latin typeface="Abadi"/>
              </a:rPr>
              <a:t>Executive Summary</a:t>
            </a:r>
          </a:p>
          <a:p>
            <a:pPr>
              <a:lnSpc>
                <a:spcPct val="120000"/>
              </a:lnSpc>
              <a:spcBef>
                <a:spcPts val="1400"/>
              </a:spcBef>
            </a:pPr>
            <a:r>
              <a:rPr lang="en-US" sz="1000" dirty="0">
                <a:solidFill>
                  <a:schemeClr val="accent3">
                    <a:lumMod val="25000"/>
                  </a:schemeClr>
                </a:solidFill>
                <a:latin typeface="Abadi"/>
              </a:rPr>
              <a:t>Data collection methodology:</a:t>
            </a:r>
          </a:p>
          <a:p>
            <a:pPr lvl="1">
              <a:lnSpc>
                <a:spcPct val="120000"/>
              </a:lnSpc>
              <a:spcBef>
                <a:spcPts val="1400"/>
              </a:spcBef>
            </a:pPr>
            <a:r>
              <a:rPr lang="en-US" sz="1000" dirty="0">
                <a:solidFill>
                  <a:schemeClr val="bg2">
                    <a:lumMod val="50000"/>
                  </a:schemeClr>
                </a:solidFill>
                <a:latin typeface="Abadi"/>
              </a:rPr>
              <a:t>How data was collected </a:t>
            </a:r>
          </a:p>
          <a:p>
            <a:pPr>
              <a:lnSpc>
                <a:spcPct val="120000"/>
              </a:lnSpc>
              <a:spcBef>
                <a:spcPts val="1400"/>
              </a:spcBef>
            </a:pPr>
            <a:r>
              <a:rPr lang="en-US" sz="1000" dirty="0">
                <a:solidFill>
                  <a:schemeClr val="accent3">
                    <a:lumMod val="25000"/>
                  </a:schemeClr>
                </a:solidFill>
                <a:latin typeface="Abadi"/>
              </a:rPr>
              <a:t>Perform data wrangling</a:t>
            </a:r>
          </a:p>
          <a:p>
            <a:pPr lvl="1">
              <a:lnSpc>
                <a:spcPct val="120000"/>
              </a:lnSpc>
              <a:spcBef>
                <a:spcPts val="1400"/>
              </a:spcBef>
            </a:pPr>
            <a:r>
              <a:rPr lang="en-US" sz="1000" dirty="0">
                <a:solidFill>
                  <a:schemeClr val="bg2">
                    <a:lumMod val="50000"/>
                  </a:schemeClr>
                </a:solidFill>
                <a:latin typeface="Abadi"/>
              </a:rPr>
              <a:t>How data was processed</a:t>
            </a:r>
          </a:p>
          <a:p>
            <a:pPr>
              <a:lnSpc>
                <a:spcPct val="120000"/>
              </a:lnSpc>
              <a:spcBef>
                <a:spcPts val="1400"/>
              </a:spcBef>
            </a:pPr>
            <a:r>
              <a:rPr lang="en-US" sz="1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000" dirty="0">
                <a:solidFill>
                  <a:schemeClr val="accent3">
                    <a:lumMod val="25000"/>
                  </a:schemeClr>
                </a:solidFill>
                <a:latin typeface="Abadi"/>
              </a:rPr>
              <a:t>Perform interactive visual analytics using Folium and </a:t>
            </a:r>
            <a:r>
              <a:rPr lang="en-US" sz="1000" err="1">
                <a:solidFill>
                  <a:schemeClr val="accent3">
                    <a:lumMod val="25000"/>
                  </a:schemeClr>
                </a:solidFill>
                <a:latin typeface="Abadi"/>
              </a:rPr>
              <a:t>Plotly</a:t>
            </a:r>
            <a:r>
              <a:rPr lang="en-US" sz="1000" dirty="0">
                <a:solidFill>
                  <a:schemeClr val="accent3">
                    <a:lumMod val="25000"/>
                  </a:schemeClr>
                </a:solidFill>
                <a:latin typeface="Abadi"/>
              </a:rPr>
              <a:t> Dash</a:t>
            </a:r>
          </a:p>
          <a:p>
            <a:pPr>
              <a:lnSpc>
                <a:spcPct val="120000"/>
              </a:lnSpc>
              <a:spcBef>
                <a:spcPts val="1400"/>
              </a:spcBef>
            </a:pPr>
            <a:r>
              <a:rPr lang="en-US" sz="1000" dirty="0">
                <a:solidFill>
                  <a:schemeClr val="accent3">
                    <a:lumMod val="25000"/>
                  </a:schemeClr>
                </a:solidFill>
                <a:latin typeface="Abadi"/>
              </a:rPr>
              <a:t>Perform predictive analysis using classification models</a:t>
            </a:r>
          </a:p>
          <a:p>
            <a:pPr lvl="1">
              <a:lnSpc>
                <a:spcPct val="120000"/>
              </a:lnSpc>
              <a:spcBef>
                <a:spcPts val="1400"/>
              </a:spcBef>
            </a:pPr>
            <a:r>
              <a:rPr lang="en-US" sz="10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n 2" descr="Imagen que contiene exterior, firmar, computer, computadora&#10;&#10;Descripción generada automáticamente">
            <a:extLst>
              <a:ext uri="{FF2B5EF4-FFF2-40B4-BE49-F238E27FC236}">
                <a16:creationId xmlns:a16="http://schemas.microsoft.com/office/drawing/2014/main" id="{22BAD4D6-7A1D-E564-CD34-B318C7F070AE}"/>
              </a:ext>
            </a:extLst>
          </p:cNvPr>
          <p:cNvPicPr>
            <a:picLocks noChangeAspect="1"/>
          </p:cNvPicPr>
          <p:nvPr/>
        </p:nvPicPr>
        <p:blipFill>
          <a:blip r:embed="rId3"/>
          <a:stretch>
            <a:fillRect/>
          </a:stretch>
        </p:blipFill>
        <p:spPr>
          <a:xfrm>
            <a:off x="772026" y="1460040"/>
            <a:ext cx="10517606" cy="20967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770607" y="3223961"/>
            <a:ext cx="10515682" cy="405901"/>
          </a:xfrm>
          <a:prstGeom prst="rect">
            <a:avLst/>
          </a:prstGeom>
        </p:spPr>
        <p:txBody>
          <a:bodyPr vert="horz" lIns="91440" tIns="45720" rIns="91440" bIns="45720" rtlCol="0" anchor="t">
            <a:normAutofit fontScale="40000" lnSpcReduction="20000"/>
          </a:bodyPr>
          <a:lstStyle/>
          <a:p>
            <a:pPr>
              <a:lnSpc>
                <a:spcPct val="100000"/>
              </a:lnSpc>
              <a:spcBef>
                <a:spcPts val="1400"/>
              </a:spcBef>
            </a:pPr>
            <a:r>
              <a:rPr lang="en-US" dirty="0">
                <a:hlinkClick r:id="rId3"/>
              </a:rPr>
              <a:t>Data-Science-and-Machine-Learning-Capstone-Project/jupyter-labs-spacex-data-collection-api.ipynb at main · Hari-Jeon/Data-Science-and-Machine-Learning-Capstone-Project (github.com)</a:t>
            </a:r>
            <a:endParaRPr lang="es-ES" dirty="0"/>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descr="Imagen que contiene interior, firmar, público, lado&#10;&#10;Descripción generada automáticamente">
            <a:extLst>
              <a:ext uri="{FF2B5EF4-FFF2-40B4-BE49-F238E27FC236}">
                <a16:creationId xmlns:a16="http://schemas.microsoft.com/office/drawing/2014/main" id="{495ECC52-D173-F418-7DED-8450F8762679}"/>
              </a:ext>
            </a:extLst>
          </p:cNvPr>
          <p:cNvPicPr>
            <a:picLocks noChangeAspect="1"/>
          </p:cNvPicPr>
          <p:nvPr/>
        </p:nvPicPr>
        <p:blipFill>
          <a:blip r:embed="rId4"/>
          <a:stretch>
            <a:fillRect/>
          </a:stretch>
        </p:blipFill>
        <p:spPr>
          <a:xfrm>
            <a:off x="772026" y="1511239"/>
            <a:ext cx="10517605" cy="1469314"/>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Panorámica</PresentationFormat>
  <Paragraphs>233</Paragraphs>
  <Slides>50</Slides>
  <Notes>6</Notes>
  <HiddenSlides>0</HiddenSlides>
  <MMClips>0</MMClips>
  <ScaleCrop>false</ScaleCrop>
  <HeadingPairs>
    <vt:vector size="4" baseType="variant">
      <vt:variant>
        <vt:lpstr>Tema</vt:lpstr>
      </vt:variant>
      <vt:variant>
        <vt:i4>1</vt:i4>
      </vt:variant>
      <vt:variant>
        <vt:lpstr>Títulos de diapositiva</vt:lpstr>
      </vt:variant>
      <vt:variant>
        <vt:i4>50</vt:i4>
      </vt:variant>
    </vt:vector>
  </HeadingPairs>
  <TitlesOfParts>
    <vt:vector size="51"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Akansha yadav</cp:lastModifiedBy>
  <cp:revision>867</cp:revision>
  <dcterms:created xsi:type="dcterms:W3CDTF">2021-04-29T18:58:00Z</dcterms:created>
  <dcterms:modified xsi:type="dcterms:W3CDTF">2024-10-22T13:05:15Z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